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5" r:id="rId2"/>
    <p:sldId id="279" r:id="rId3"/>
    <p:sldId id="313" r:id="rId4"/>
    <p:sldId id="257" r:id="rId5"/>
    <p:sldId id="295" r:id="rId6"/>
    <p:sldId id="314" r:id="rId7"/>
    <p:sldId id="286" r:id="rId8"/>
    <p:sldId id="287" r:id="rId9"/>
    <p:sldId id="288" r:id="rId10"/>
    <p:sldId id="289" r:id="rId11"/>
    <p:sldId id="290" r:id="rId12"/>
    <p:sldId id="291" r:id="rId13"/>
    <p:sldId id="292" r:id="rId14"/>
    <p:sldId id="305" r:id="rId15"/>
    <p:sldId id="298" r:id="rId16"/>
    <p:sldId id="308" r:id="rId17"/>
    <p:sldId id="315" r:id="rId18"/>
    <p:sldId id="318" r:id="rId19"/>
    <p:sldId id="320" r:id="rId20"/>
    <p:sldId id="307" r:id="rId21"/>
    <p:sldId id="317" r:id="rId22"/>
    <p:sldId id="312"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7" autoAdjust="0"/>
    <p:restoredTop sz="94611" autoAdjust="0"/>
  </p:normalViewPr>
  <p:slideViewPr>
    <p:cSldViewPr snapToGrid="0">
      <p:cViewPr varScale="1">
        <p:scale>
          <a:sx n="108" d="100"/>
          <a:sy n="108" d="100"/>
        </p:scale>
        <p:origin x="588" y="108"/>
      </p:cViewPr>
      <p:guideLst>
        <p:guide orient="horz" pos="2160"/>
        <p:guide pos="384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D3E9B2-E9E3-41B3-848C-B02FD6C634AB}" type="datetimeFigureOut">
              <a:rPr lang="ru-RU" smtClean="0"/>
              <a:t>29.09.2023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88C0E1-126D-47E6-B450-B1C74F4CE9CE}" type="slidenum">
              <a:rPr lang="ru-RU" smtClean="0"/>
              <a:t>‹#›</a:t>
            </a:fld>
            <a:endParaRPr lang="ru-RU"/>
          </a:p>
        </p:txBody>
      </p:sp>
    </p:spTree>
    <p:extLst>
      <p:ext uri="{BB962C8B-B14F-4D97-AF65-F5344CB8AC3E}">
        <p14:creationId xmlns:p14="http://schemas.microsoft.com/office/powerpoint/2010/main" val="434607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a:t>
            </a:fld>
            <a:endParaRPr lang="ru-RU"/>
          </a:p>
        </p:txBody>
      </p:sp>
    </p:spTree>
    <p:extLst>
      <p:ext uri="{BB962C8B-B14F-4D97-AF65-F5344CB8AC3E}">
        <p14:creationId xmlns:p14="http://schemas.microsoft.com/office/powerpoint/2010/main" val="1673160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11</a:t>
            </a:fld>
            <a:endParaRPr lang="ru-RU"/>
          </a:p>
        </p:txBody>
      </p:sp>
    </p:spTree>
    <p:extLst>
      <p:ext uri="{BB962C8B-B14F-4D97-AF65-F5344CB8AC3E}">
        <p14:creationId xmlns:p14="http://schemas.microsoft.com/office/powerpoint/2010/main" val="2669043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12</a:t>
            </a:fld>
            <a:endParaRPr lang="ru-RU"/>
          </a:p>
        </p:txBody>
      </p:sp>
    </p:spTree>
    <p:extLst>
      <p:ext uri="{BB962C8B-B14F-4D97-AF65-F5344CB8AC3E}">
        <p14:creationId xmlns:p14="http://schemas.microsoft.com/office/powerpoint/2010/main" val="1017641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13</a:t>
            </a:fld>
            <a:endParaRPr lang="ru-RU"/>
          </a:p>
        </p:txBody>
      </p:sp>
    </p:spTree>
    <p:extLst>
      <p:ext uri="{BB962C8B-B14F-4D97-AF65-F5344CB8AC3E}">
        <p14:creationId xmlns:p14="http://schemas.microsoft.com/office/powerpoint/2010/main" val="3960739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14</a:t>
            </a:fld>
            <a:endParaRPr lang="ru-RU"/>
          </a:p>
        </p:txBody>
      </p:sp>
    </p:spTree>
    <p:extLst>
      <p:ext uri="{BB962C8B-B14F-4D97-AF65-F5344CB8AC3E}">
        <p14:creationId xmlns:p14="http://schemas.microsoft.com/office/powerpoint/2010/main" val="2615092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15</a:t>
            </a:fld>
            <a:endParaRPr lang="ru-RU"/>
          </a:p>
        </p:txBody>
      </p:sp>
    </p:spTree>
    <p:extLst>
      <p:ext uri="{BB962C8B-B14F-4D97-AF65-F5344CB8AC3E}">
        <p14:creationId xmlns:p14="http://schemas.microsoft.com/office/powerpoint/2010/main" val="1786008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16</a:t>
            </a:fld>
            <a:endParaRPr lang="ru-RU"/>
          </a:p>
        </p:txBody>
      </p:sp>
    </p:spTree>
    <p:extLst>
      <p:ext uri="{BB962C8B-B14F-4D97-AF65-F5344CB8AC3E}">
        <p14:creationId xmlns:p14="http://schemas.microsoft.com/office/powerpoint/2010/main" val="3928271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17</a:t>
            </a:fld>
            <a:endParaRPr lang="ru-RU"/>
          </a:p>
        </p:txBody>
      </p:sp>
    </p:spTree>
    <p:extLst>
      <p:ext uri="{BB962C8B-B14F-4D97-AF65-F5344CB8AC3E}">
        <p14:creationId xmlns:p14="http://schemas.microsoft.com/office/powerpoint/2010/main" val="65798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18</a:t>
            </a:fld>
            <a:endParaRPr lang="ru-RU"/>
          </a:p>
        </p:txBody>
      </p:sp>
    </p:spTree>
    <p:extLst>
      <p:ext uri="{BB962C8B-B14F-4D97-AF65-F5344CB8AC3E}">
        <p14:creationId xmlns:p14="http://schemas.microsoft.com/office/powerpoint/2010/main" val="4143375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19</a:t>
            </a:fld>
            <a:endParaRPr lang="ru-RU"/>
          </a:p>
        </p:txBody>
      </p:sp>
    </p:spTree>
    <p:extLst>
      <p:ext uri="{BB962C8B-B14F-4D97-AF65-F5344CB8AC3E}">
        <p14:creationId xmlns:p14="http://schemas.microsoft.com/office/powerpoint/2010/main" val="3530207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20</a:t>
            </a:fld>
            <a:endParaRPr lang="ru-RU"/>
          </a:p>
        </p:txBody>
      </p:sp>
    </p:spTree>
    <p:extLst>
      <p:ext uri="{BB962C8B-B14F-4D97-AF65-F5344CB8AC3E}">
        <p14:creationId xmlns:p14="http://schemas.microsoft.com/office/powerpoint/2010/main" val="310557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3</a:t>
            </a:fld>
            <a:endParaRPr lang="ru-RU"/>
          </a:p>
        </p:txBody>
      </p:sp>
    </p:spTree>
    <p:extLst>
      <p:ext uri="{BB962C8B-B14F-4D97-AF65-F5344CB8AC3E}">
        <p14:creationId xmlns:p14="http://schemas.microsoft.com/office/powerpoint/2010/main" val="2474600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21</a:t>
            </a:fld>
            <a:endParaRPr lang="ru-RU"/>
          </a:p>
        </p:txBody>
      </p:sp>
    </p:spTree>
    <p:extLst>
      <p:ext uri="{BB962C8B-B14F-4D97-AF65-F5344CB8AC3E}">
        <p14:creationId xmlns:p14="http://schemas.microsoft.com/office/powerpoint/2010/main" val="2524804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22</a:t>
            </a:fld>
            <a:endParaRPr lang="ru-RU"/>
          </a:p>
        </p:txBody>
      </p:sp>
    </p:spTree>
    <p:extLst>
      <p:ext uri="{BB962C8B-B14F-4D97-AF65-F5344CB8AC3E}">
        <p14:creationId xmlns:p14="http://schemas.microsoft.com/office/powerpoint/2010/main" val="843859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4</a:t>
            </a:fld>
            <a:endParaRPr lang="ru-RU"/>
          </a:p>
        </p:txBody>
      </p:sp>
    </p:spTree>
    <p:extLst>
      <p:ext uri="{BB962C8B-B14F-4D97-AF65-F5344CB8AC3E}">
        <p14:creationId xmlns:p14="http://schemas.microsoft.com/office/powerpoint/2010/main" val="2234308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5</a:t>
            </a:fld>
            <a:endParaRPr lang="ru-RU"/>
          </a:p>
        </p:txBody>
      </p:sp>
    </p:spTree>
    <p:extLst>
      <p:ext uri="{BB962C8B-B14F-4D97-AF65-F5344CB8AC3E}">
        <p14:creationId xmlns:p14="http://schemas.microsoft.com/office/powerpoint/2010/main" val="3673995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6</a:t>
            </a:fld>
            <a:endParaRPr lang="ru-RU"/>
          </a:p>
        </p:txBody>
      </p:sp>
    </p:spTree>
    <p:extLst>
      <p:ext uri="{BB962C8B-B14F-4D97-AF65-F5344CB8AC3E}">
        <p14:creationId xmlns:p14="http://schemas.microsoft.com/office/powerpoint/2010/main" val="1142855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7</a:t>
            </a:fld>
            <a:endParaRPr lang="ru-RU"/>
          </a:p>
        </p:txBody>
      </p:sp>
    </p:spTree>
    <p:extLst>
      <p:ext uri="{BB962C8B-B14F-4D97-AF65-F5344CB8AC3E}">
        <p14:creationId xmlns:p14="http://schemas.microsoft.com/office/powerpoint/2010/main" val="1084867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8</a:t>
            </a:fld>
            <a:endParaRPr lang="ru-RU"/>
          </a:p>
        </p:txBody>
      </p:sp>
    </p:spTree>
    <p:extLst>
      <p:ext uri="{BB962C8B-B14F-4D97-AF65-F5344CB8AC3E}">
        <p14:creationId xmlns:p14="http://schemas.microsoft.com/office/powerpoint/2010/main" val="3660982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9</a:t>
            </a:fld>
            <a:endParaRPr lang="ru-RU"/>
          </a:p>
        </p:txBody>
      </p:sp>
    </p:spTree>
    <p:extLst>
      <p:ext uri="{BB962C8B-B14F-4D97-AF65-F5344CB8AC3E}">
        <p14:creationId xmlns:p14="http://schemas.microsoft.com/office/powerpoint/2010/main" val="1629549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88C0E1-126D-47E6-B450-B1C74F4CE9CE}" type="slidenum">
              <a:rPr lang="ru-RU" smtClean="0"/>
              <a:t>10</a:t>
            </a:fld>
            <a:endParaRPr lang="ru-RU"/>
          </a:p>
        </p:txBody>
      </p:sp>
    </p:spTree>
    <p:extLst>
      <p:ext uri="{BB962C8B-B14F-4D97-AF65-F5344CB8AC3E}">
        <p14:creationId xmlns:p14="http://schemas.microsoft.com/office/powerpoint/2010/main" val="976862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1"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1" y="3602038"/>
            <a:ext cx="9144000" cy="1655762"/>
          </a:xfrm>
        </p:spPr>
        <p:txBody>
          <a:bodyPr/>
          <a:lstStyle>
            <a:lvl1pPr marL="0" indent="0" algn="ctr">
              <a:buNone/>
              <a:defRPr sz="2400"/>
            </a:lvl1pPr>
            <a:lvl2pPr marL="457254" indent="0" algn="ctr">
              <a:buNone/>
              <a:defRPr sz="2000"/>
            </a:lvl2pPr>
            <a:lvl3pPr marL="914506" indent="0" algn="ctr">
              <a:buNone/>
              <a:defRPr sz="1800"/>
            </a:lvl3pPr>
            <a:lvl4pPr marL="1371761" indent="0" algn="ctr">
              <a:buNone/>
              <a:defRPr sz="1600"/>
            </a:lvl4pPr>
            <a:lvl5pPr marL="1829013" indent="0" algn="ctr">
              <a:buNone/>
              <a:defRPr sz="1600"/>
            </a:lvl5pPr>
            <a:lvl6pPr marL="2286265" indent="0" algn="ctr">
              <a:buNone/>
              <a:defRPr sz="1600"/>
            </a:lvl6pPr>
            <a:lvl7pPr marL="2743518" indent="0" algn="ctr">
              <a:buNone/>
              <a:defRPr sz="1600"/>
            </a:lvl7pPr>
            <a:lvl8pPr marL="3200772" indent="0" algn="ctr">
              <a:buNone/>
              <a:defRPr sz="1600"/>
            </a:lvl8pPr>
            <a:lvl9pPr marL="3658026"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835388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2355353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4"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2467257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237331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44"/>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54" indent="0">
              <a:buNone/>
              <a:defRPr sz="2000">
                <a:solidFill>
                  <a:schemeClr val="tx1">
                    <a:tint val="75000"/>
                  </a:schemeClr>
                </a:solidFill>
              </a:defRPr>
            </a:lvl2pPr>
            <a:lvl3pPr marL="914506" indent="0">
              <a:buNone/>
              <a:defRPr sz="1800">
                <a:solidFill>
                  <a:schemeClr val="tx1">
                    <a:tint val="75000"/>
                  </a:schemeClr>
                </a:solidFill>
              </a:defRPr>
            </a:lvl3pPr>
            <a:lvl4pPr marL="1371761" indent="0">
              <a:buNone/>
              <a:defRPr sz="1600">
                <a:solidFill>
                  <a:schemeClr val="tx1">
                    <a:tint val="75000"/>
                  </a:schemeClr>
                </a:solidFill>
              </a:defRPr>
            </a:lvl4pPr>
            <a:lvl5pPr marL="1829013" indent="0">
              <a:buNone/>
              <a:defRPr sz="1600">
                <a:solidFill>
                  <a:schemeClr val="tx1">
                    <a:tint val="75000"/>
                  </a:schemeClr>
                </a:solidFill>
              </a:defRPr>
            </a:lvl5pPr>
            <a:lvl6pPr marL="2286265" indent="0">
              <a:buNone/>
              <a:defRPr sz="1600">
                <a:solidFill>
                  <a:schemeClr val="tx1">
                    <a:tint val="75000"/>
                  </a:schemeClr>
                </a:solidFill>
              </a:defRPr>
            </a:lvl6pPr>
            <a:lvl7pPr marL="2743518" indent="0">
              <a:buNone/>
              <a:defRPr sz="1600">
                <a:solidFill>
                  <a:schemeClr val="tx1">
                    <a:tint val="75000"/>
                  </a:schemeClr>
                </a:solidFill>
              </a:defRPr>
            </a:lvl7pPr>
            <a:lvl8pPr marL="3200772" indent="0">
              <a:buNone/>
              <a:defRPr sz="1600">
                <a:solidFill>
                  <a:schemeClr val="tx1">
                    <a:tint val="75000"/>
                  </a:schemeClr>
                </a:solidFill>
              </a:defRPr>
            </a:lvl8pPr>
            <a:lvl9pPr marL="3658026"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1247015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6"/>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4" y="1825626"/>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ED4C1E7-21E1-48FB-8FD3-F3CBEA1E03EF}"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169663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9" y="1681166"/>
            <a:ext cx="5157788" cy="823912"/>
          </a:xfrm>
        </p:spPr>
        <p:txBody>
          <a:bodyPr anchor="b"/>
          <a:lstStyle>
            <a:lvl1pPr marL="0" indent="0">
              <a:buNone/>
              <a:defRPr sz="2400" b="1"/>
            </a:lvl1pPr>
            <a:lvl2pPr marL="457254" indent="0">
              <a:buNone/>
              <a:defRPr sz="2000" b="1"/>
            </a:lvl2pPr>
            <a:lvl3pPr marL="914506" indent="0">
              <a:buNone/>
              <a:defRPr sz="1800" b="1"/>
            </a:lvl3pPr>
            <a:lvl4pPr marL="1371761" indent="0">
              <a:buNone/>
              <a:defRPr sz="1600" b="1"/>
            </a:lvl4pPr>
            <a:lvl5pPr marL="1829013" indent="0">
              <a:buNone/>
              <a:defRPr sz="1600" b="1"/>
            </a:lvl5pPr>
            <a:lvl6pPr marL="2286265" indent="0">
              <a:buNone/>
              <a:defRPr sz="1600" b="1"/>
            </a:lvl6pPr>
            <a:lvl7pPr marL="2743518" indent="0">
              <a:buNone/>
              <a:defRPr sz="1600" b="1"/>
            </a:lvl7pPr>
            <a:lvl8pPr marL="3200772" indent="0">
              <a:buNone/>
              <a:defRPr sz="1600" b="1"/>
            </a:lvl8pPr>
            <a:lvl9pPr marL="3658026" indent="0">
              <a:buNone/>
              <a:defRPr sz="1600" b="1"/>
            </a:lvl9pPr>
          </a:lstStyle>
          <a:p>
            <a:pPr lvl="0"/>
            <a:r>
              <a:rPr lang="ru-RU"/>
              <a:t>Образец текста</a:t>
            </a:r>
          </a:p>
        </p:txBody>
      </p:sp>
      <p:sp>
        <p:nvSpPr>
          <p:cNvPr id="4" name="Объект 3"/>
          <p:cNvSpPr>
            <a:spLocks noGrp="1"/>
          </p:cNvSpPr>
          <p:nvPr>
            <p:ph sz="half" idx="2"/>
          </p:nvPr>
        </p:nvSpPr>
        <p:spPr>
          <a:xfrm>
            <a:off x="839789" y="2505075"/>
            <a:ext cx="51577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5" y="1681166"/>
            <a:ext cx="5183188" cy="823912"/>
          </a:xfrm>
        </p:spPr>
        <p:txBody>
          <a:bodyPr anchor="b"/>
          <a:lstStyle>
            <a:lvl1pPr marL="0" indent="0">
              <a:buNone/>
              <a:defRPr sz="2400" b="1"/>
            </a:lvl1pPr>
            <a:lvl2pPr marL="457254" indent="0">
              <a:buNone/>
              <a:defRPr sz="2000" b="1"/>
            </a:lvl2pPr>
            <a:lvl3pPr marL="914506" indent="0">
              <a:buNone/>
              <a:defRPr sz="1800" b="1"/>
            </a:lvl3pPr>
            <a:lvl4pPr marL="1371761" indent="0">
              <a:buNone/>
              <a:defRPr sz="1600" b="1"/>
            </a:lvl4pPr>
            <a:lvl5pPr marL="1829013" indent="0">
              <a:buNone/>
              <a:defRPr sz="1600" b="1"/>
            </a:lvl5pPr>
            <a:lvl6pPr marL="2286265" indent="0">
              <a:buNone/>
              <a:defRPr sz="1600" b="1"/>
            </a:lvl6pPr>
            <a:lvl7pPr marL="2743518" indent="0">
              <a:buNone/>
              <a:defRPr sz="1600" b="1"/>
            </a:lvl7pPr>
            <a:lvl8pPr marL="3200772" indent="0">
              <a:buNone/>
              <a:defRPr sz="1600" b="1"/>
            </a:lvl8pPr>
            <a:lvl9pPr marL="3658026" indent="0">
              <a:buNone/>
              <a:defRPr sz="1600" b="1"/>
            </a:lvl9pPr>
          </a:lstStyle>
          <a:p>
            <a:pPr lvl="0"/>
            <a:r>
              <a:rPr lang="ru-RU"/>
              <a:t>Образец текста</a:t>
            </a:r>
          </a:p>
        </p:txBody>
      </p:sp>
      <p:sp>
        <p:nvSpPr>
          <p:cNvPr id="6" name="Объект 5"/>
          <p:cNvSpPr>
            <a:spLocks noGrp="1"/>
          </p:cNvSpPr>
          <p:nvPr>
            <p:ph sz="quarter" idx="4"/>
          </p:nvPr>
        </p:nvSpPr>
        <p:spPr>
          <a:xfrm>
            <a:off x="6172205"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ED4C1E7-21E1-48FB-8FD3-F3CBEA1E03EF}" type="datetimeFigureOut">
              <a:rPr lang="ru-RU" smtClean="0"/>
              <a:t>29.09.2023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1688194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ED4C1E7-21E1-48FB-8FD3-F3CBEA1E03EF}" type="datetimeFigureOut">
              <a:rPr lang="ru-RU" smtClean="0"/>
              <a:t>29.09.2023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2261735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ED4C1E7-21E1-48FB-8FD3-F3CBEA1E03EF}" type="datetimeFigureOut">
              <a:rPr lang="ru-RU" smtClean="0"/>
              <a:t>29.09.2023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572152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95"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93"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95" y="2057400"/>
            <a:ext cx="3932237" cy="3811588"/>
          </a:xfrm>
        </p:spPr>
        <p:txBody>
          <a:bodyPr/>
          <a:lstStyle>
            <a:lvl1pPr marL="0" indent="0">
              <a:buNone/>
              <a:defRPr sz="1600"/>
            </a:lvl1pPr>
            <a:lvl2pPr marL="457254" indent="0">
              <a:buNone/>
              <a:defRPr sz="1401"/>
            </a:lvl2pPr>
            <a:lvl3pPr marL="914506" indent="0">
              <a:buNone/>
              <a:defRPr sz="1200"/>
            </a:lvl3pPr>
            <a:lvl4pPr marL="1371761" indent="0">
              <a:buNone/>
              <a:defRPr sz="1000"/>
            </a:lvl4pPr>
            <a:lvl5pPr marL="1829013" indent="0">
              <a:buNone/>
              <a:defRPr sz="1000"/>
            </a:lvl5pPr>
            <a:lvl6pPr marL="2286265" indent="0">
              <a:buNone/>
              <a:defRPr sz="1000"/>
            </a:lvl6pPr>
            <a:lvl7pPr marL="2743518" indent="0">
              <a:buNone/>
              <a:defRPr sz="1000"/>
            </a:lvl7pPr>
            <a:lvl8pPr marL="3200772" indent="0">
              <a:buNone/>
              <a:defRPr sz="1000"/>
            </a:lvl8pPr>
            <a:lvl9pPr marL="3658026"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ED4C1E7-21E1-48FB-8FD3-F3CBEA1E03EF}"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1351814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95"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93" y="987431"/>
            <a:ext cx="6172200" cy="4873625"/>
          </a:xfrm>
        </p:spPr>
        <p:txBody>
          <a:bodyPr/>
          <a:lstStyle>
            <a:lvl1pPr marL="0" indent="0">
              <a:buNone/>
              <a:defRPr sz="3200"/>
            </a:lvl1pPr>
            <a:lvl2pPr marL="457254" indent="0">
              <a:buNone/>
              <a:defRPr sz="2800"/>
            </a:lvl2pPr>
            <a:lvl3pPr marL="914506" indent="0">
              <a:buNone/>
              <a:defRPr sz="2400"/>
            </a:lvl3pPr>
            <a:lvl4pPr marL="1371761" indent="0">
              <a:buNone/>
              <a:defRPr sz="2000"/>
            </a:lvl4pPr>
            <a:lvl5pPr marL="1829013" indent="0">
              <a:buNone/>
              <a:defRPr sz="2000"/>
            </a:lvl5pPr>
            <a:lvl6pPr marL="2286265" indent="0">
              <a:buNone/>
              <a:defRPr sz="2000"/>
            </a:lvl6pPr>
            <a:lvl7pPr marL="2743518" indent="0">
              <a:buNone/>
              <a:defRPr sz="2000"/>
            </a:lvl7pPr>
            <a:lvl8pPr marL="3200772" indent="0">
              <a:buNone/>
              <a:defRPr sz="2000"/>
            </a:lvl8pPr>
            <a:lvl9pPr marL="3658026" indent="0">
              <a:buNone/>
              <a:defRPr sz="2000"/>
            </a:lvl9pPr>
          </a:lstStyle>
          <a:p>
            <a:endParaRPr lang="ru-RU"/>
          </a:p>
        </p:txBody>
      </p:sp>
      <p:sp>
        <p:nvSpPr>
          <p:cNvPr id="4" name="Текст 3"/>
          <p:cNvSpPr>
            <a:spLocks noGrp="1"/>
          </p:cNvSpPr>
          <p:nvPr>
            <p:ph type="body" sz="half" idx="2"/>
          </p:nvPr>
        </p:nvSpPr>
        <p:spPr>
          <a:xfrm>
            <a:off x="839795" y="2057400"/>
            <a:ext cx="3932237" cy="3811588"/>
          </a:xfrm>
        </p:spPr>
        <p:txBody>
          <a:bodyPr/>
          <a:lstStyle>
            <a:lvl1pPr marL="0" indent="0">
              <a:buNone/>
              <a:defRPr sz="1600"/>
            </a:lvl1pPr>
            <a:lvl2pPr marL="457254" indent="0">
              <a:buNone/>
              <a:defRPr sz="1401"/>
            </a:lvl2pPr>
            <a:lvl3pPr marL="914506" indent="0">
              <a:buNone/>
              <a:defRPr sz="1200"/>
            </a:lvl3pPr>
            <a:lvl4pPr marL="1371761" indent="0">
              <a:buNone/>
              <a:defRPr sz="1000"/>
            </a:lvl4pPr>
            <a:lvl5pPr marL="1829013" indent="0">
              <a:buNone/>
              <a:defRPr sz="1000"/>
            </a:lvl5pPr>
            <a:lvl6pPr marL="2286265" indent="0">
              <a:buNone/>
              <a:defRPr sz="1000"/>
            </a:lvl6pPr>
            <a:lvl7pPr marL="2743518" indent="0">
              <a:buNone/>
              <a:defRPr sz="1000"/>
            </a:lvl7pPr>
            <a:lvl8pPr marL="3200772" indent="0">
              <a:buNone/>
              <a:defRPr sz="1000"/>
            </a:lvl8pPr>
            <a:lvl9pPr marL="3658026"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ED4C1E7-21E1-48FB-8FD3-F3CBEA1E03EF}"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165060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D4C1E7-21E1-48FB-8FD3-F3CBEA1E03EF}" type="datetimeFigureOut">
              <a:rPr lang="ru-RU" smtClean="0"/>
              <a:t>29.09.2023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2"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AA83F3-392B-4DB3-BF8C-73ADFC1920EF}" type="slidenum">
              <a:rPr lang="ru-RU" smtClean="0"/>
              <a:t>‹#›</a:t>
            </a:fld>
            <a:endParaRPr lang="ru-RU"/>
          </a:p>
        </p:txBody>
      </p:sp>
    </p:spTree>
    <p:extLst>
      <p:ext uri="{BB962C8B-B14F-4D97-AF65-F5344CB8AC3E}">
        <p14:creationId xmlns:p14="http://schemas.microsoft.com/office/powerpoint/2010/main" val="550259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50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28" indent="-228628" algn="l" defTabSz="91450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80" indent="-228628" algn="l" defTabSz="91450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132" indent="-228628" algn="l" defTabSz="91450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85"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639"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93"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145"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399"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653" indent="-228628" algn="l" defTabSz="91450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506" rtl="0" eaLnBrk="1" latinLnBrk="0" hangingPunct="1">
        <a:defRPr sz="1800" kern="1200">
          <a:solidFill>
            <a:schemeClr val="tx1"/>
          </a:solidFill>
          <a:latin typeface="+mn-lt"/>
          <a:ea typeface="+mn-ea"/>
          <a:cs typeface="+mn-cs"/>
        </a:defRPr>
      </a:lvl1pPr>
      <a:lvl2pPr marL="457254" algn="l" defTabSz="914506" rtl="0" eaLnBrk="1" latinLnBrk="0" hangingPunct="1">
        <a:defRPr sz="1800" kern="1200">
          <a:solidFill>
            <a:schemeClr val="tx1"/>
          </a:solidFill>
          <a:latin typeface="+mn-lt"/>
          <a:ea typeface="+mn-ea"/>
          <a:cs typeface="+mn-cs"/>
        </a:defRPr>
      </a:lvl2pPr>
      <a:lvl3pPr marL="914506" algn="l" defTabSz="914506" rtl="0" eaLnBrk="1" latinLnBrk="0" hangingPunct="1">
        <a:defRPr sz="1800" kern="1200">
          <a:solidFill>
            <a:schemeClr val="tx1"/>
          </a:solidFill>
          <a:latin typeface="+mn-lt"/>
          <a:ea typeface="+mn-ea"/>
          <a:cs typeface="+mn-cs"/>
        </a:defRPr>
      </a:lvl3pPr>
      <a:lvl4pPr marL="1371761" algn="l" defTabSz="914506" rtl="0" eaLnBrk="1" latinLnBrk="0" hangingPunct="1">
        <a:defRPr sz="1800" kern="1200">
          <a:solidFill>
            <a:schemeClr val="tx1"/>
          </a:solidFill>
          <a:latin typeface="+mn-lt"/>
          <a:ea typeface="+mn-ea"/>
          <a:cs typeface="+mn-cs"/>
        </a:defRPr>
      </a:lvl4pPr>
      <a:lvl5pPr marL="1829013" algn="l" defTabSz="914506" rtl="0" eaLnBrk="1" latinLnBrk="0" hangingPunct="1">
        <a:defRPr sz="1800" kern="1200">
          <a:solidFill>
            <a:schemeClr val="tx1"/>
          </a:solidFill>
          <a:latin typeface="+mn-lt"/>
          <a:ea typeface="+mn-ea"/>
          <a:cs typeface="+mn-cs"/>
        </a:defRPr>
      </a:lvl5pPr>
      <a:lvl6pPr marL="2286265" algn="l" defTabSz="914506" rtl="0" eaLnBrk="1" latinLnBrk="0" hangingPunct="1">
        <a:defRPr sz="1800" kern="1200">
          <a:solidFill>
            <a:schemeClr val="tx1"/>
          </a:solidFill>
          <a:latin typeface="+mn-lt"/>
          <a:ea typeface="+mn-ea"/>
          <a:cs typeface="+mn-cs"/>
        </a:defRPr>
      </a:lvl6pPr>
      <a:lvl7pPr marL="2743518" algn="l" defTabSz="914506" rtl="0" eaLnBrk="1" latinLnBrk="0" hangingPunct="1">
        <a:defRPr sz="1800" kern="1200">
          <a:solidFill>
            <a:schemeClr val="tx1"/>
          </a:solidFill>
          <a:latin typeface="+mn-lt"/>
          <a:ea typeface="+mn-ea"/>
          <a:cs typeface="+mn-cs"/>
        </a:defRPr>
      </a:lvl7pPr>
      <a:lvl8pPr marL="3200772" algn="l" defTabSz="914506" rtl="0" eaLnBrk="1" latinLnBrk="0" hangingPunct="1">
        <a:defRPr sz="1800" kern="1200">
          <a:solidFill>
            <a:schemeClr val="tx1"/>
          </a:solidFill>
          <a:latin typeface="+mn-lt"/>
          <a:ea typeface="+mn-ea"/>
          <a:cs typeface="+mn-cs"/>
        </a:defRPr>
      </a:lvl8pPr>
      <a:lvl9pPr marL="3658026" algn="l" defTabSz="91450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jpeg"/><Relationship Id="rId7"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58.png"/><Relationship Id="rId3" Type="http://schemas.openxmlformats.org/officeDocument/2006/relationships/image" Target="../media/image54.jpeg"/><Relationship Id="rId7" Type="http://schemas.openxmlformats.org/officeDocument/2006/relationships/hyperlink" Target="https://vk.com/rfpoisk" TargetMode="External"/><Relationship Id="rId12" Type="http://schemas.openxmlformats.org/officeDocument/2006/relationships/hyperlink" Target="https://vk.com/bez.sroka.davnosti"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https://t.me/rfpoisk" TargetMode="External"/><Relationship Id="rId11" Type="http://schemas.openxmlformats.org/officeDocument/2006/relationships/hyperlink" Target="https://t.me/bez_sroka" TargetMode="External"/><Relationship Id="rId5" Type="http://schemas.openxmlformats.org/officeDocument/2006/relationships/hyperlink" Target="https://rf-poisk.ru/" TargetMode="External"/><Relationship Id="rId15" Type="http://schemas.openxmlformats.org/officeDocument/2006/relationships/image" Target="../media/image60.png"/><Relationship Id="rId10" Type="http://schemas.openxmlformats.org/officeDocument/2006/relationships/hyperlink" Target="https://&#1073;&#1077;&#1079;&#1089;&#1088;&#1086;&#1082;&#1072;&#1076;&#1072;&#1074;&#1085;&#1086;&#1089;&#1090;&#1080;.&#1088;&#1092;/" TargetMode="External"/><Relationship Id="rId4" Type="http://schemas.openxmlformats.org/officeDocument/2006/relationships/image" Target="../media/image55.png"/><Relationship Id="rId9" Type="http://schemas.openxmlformats.org/officeDocument/2006/relationships/image" Target="../media/image57.png"/><Relationship Id="rId1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9.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 y="1"/>
            <a:ext cx="12191713" cy="6858162"/>
          </a:xfrm>
          <a:prstGeom prst="rect">
            <a:avLst/>
          </a:prstGeom>
        </p:spPr>
      </p:pic>
    </p:spTree>
    <p:extLst>
      <p:ext uri="{BB962C8B-B14F-4D97-AF65-F5344CB8AC3E}">
        <p14:creationId xmlns:p14="http://schemas.microsoft.com/office/powerpoint/2010/main" val="1027329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9309" y="-7318989"/>
            <a:ext cx="585685" cy="329465"/>
          </a:xfrm>
          <a:prstGeom prst="rect">
            <a:avLst/>
          </a:prstGeom>
        </p:spPr>
      </p:pic>
      <p:sp>
        <p:nvSpPr>
          <p:cNvPr id="5" name="Прямоугольник 4"/>
          <p:cNvSpPr/>
          <p:nvPr/>
        </p:nvSpPr>
        <p:spPr>
          <a:xfrm>
            <a:off x="187050" y="176961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187048" y="68922"/>
            <a:ext cx="8574720" cy="1446550"/>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Факты геноцида </a:t>
            </a:r>
          </a:p>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мирного советского населения</a:t>
            </a:r>
          </a:p>
          <a:p>
            <a:r>
              <a:rPr lang="ru-RU" sz="24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Причинение телесных повреждений  советским гражданам</a:t>
            </a:r>
          </a:p>
        </p:txBody>
      </p:sp>
      <p:sp>
        <p:nvSpPr>
          <p:cNvPr id="8" name="Прямоугольник 7"/>
          <p:cNvSpPr/>
          <p:nvPr/>
        </p:nvSpPr>
        <p:spPr>
          <a:xfrm>
            <a:off x="187050" y="4768791"/>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Прямоугольник 8"/>
          <p:cNvSpPr/>
          <p:nvPr/>
        </p:nvSpPr>
        <p:spPr>
          <a:xfrm>
            <a:off x="187050" y="3139691"/>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428808" y="1688110"/>
            <a:ext cx="7195104" cy="4939814"/>
          </a:xfrm>
          <a:prstGeom prst="rect">
            <a:avLst/>
          </a:prstGeom>
        </p:spPr>
        <p:txBody>
          <a:bodyPr wrap="square">
            <a:spAutoFit/>
          </a:bodyPr>
          <a:lstStyle/>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При освобождении города </a:t>
            </a:r>
            <a:r>
              <a:rPr lang="ru-RU" sz="1500" b="1" dirty="0" err="1">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Ростова</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-на-Дону</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во дворе тюрьмы, где нацисты содержали советских граждан, согласно акту городской комиссии, было обнаружено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1154</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трупа женщин, мужчин и детей, многие из которых были предварительно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подвергнуты пыткам</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избиениям и издевательствам, у многих отрезаны носы, выколоты глаза, отрублены ноги, кисти и т.д.».</a:t>
            </a:r>
          </a:p>
          <a:p>
            <a:pPr algn="just"/>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В городе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Новочеркасске</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«комиссией был произведен осмотр 89 трупов, обнаруженных в окопах около кирпичного завода, из которых было опознано 49 человек и 40 не опознано вследствие того, что были сильно изуродованы. Все жертвы были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подвергнуты самой зверской расправе</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Многие расстрелянные найдены с отрезанными конечностями, с проломленными тупым орудием черепами, у многих вырваны языки, отрезаны носы и видны следы побоев шомполами».</a:t>
            </a:r>
          </a:p>
          <a:p>
            <a:pPr algn="just"/>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В одном из лагерей в городе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Гатчине</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Ленинградской области, согласно воспоминаниям очевидцев, ежедневно пороли по 60-70 заключённых: «Клали человека между двух </a:t>
            </a: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лавок и изо всех сил били его по спине и ягодицам, резиновой палкой с железным наконечником. Причем количество ударов считалось самое малое от 23 и доходило до 150, когда человек уже был без сознания и превращался в кусок мяса с кровью. Иногда применяли обливание холодной водой, и экзекуция продолжалась. Если же человек мог встать на ноги, то его сейчас же заставляли снова работать. Удары же кулаком по лицу считались ни за что и широко применялись».</a:t>
            </a:r>
          </a:p>
        </p:txBody>
      </p:sp>
      <p:pic>
        <p:nvPicPr>
          <p:cNvPr id="1028" name="Picture 4" descr="https://psv4.userapi.com/c534536/u262824214/docs/d21/fabe3ea321a2/000F_1_PA-1532_0001.jpg?extra=czsRKB1DxRIZG16qkQFpnWEy2orllbMRygQGpYNqzlA13XvduOeRJRHjctzCN7K4FMfIUGA0CbDkVG3L4mWAcUKsQf647AqcNgZ9Iy0psj_RiqKMbxiSAPy47g6FBfX-RZZqW5GB1pe6DT5KBrH9tbs6D2Q">
            <a:extLst>
              <a:ext uri="{FF2B5EF4-FFF2-40B4-BE49-F238E27FC236}">
                <a16:creationId xmlns:a16="http://schemas.microsoft.com/office/drawing/2014/main" id="{4571C21B-82E3-49CD-8F06-3B67A3A0F7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81128" y="1875920"/>
            <a:ext cx="3505667" cy="227224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5-летний Иван Дудник из Орловской области, доведенный в концентрационном  лагере Аушвиц-Беркенау до сумашествия | Победа. 1941 – 1945.">
            <a:extLst>
              <a:ext uri="{FF2B5EF4-FFF2-40B4-BE49-F238E27FC236}">
                <a16:creationId xmlns:a16="http://schemas.microsoft.com/office/drawing/2014/main" id="{EE687A25-561D-4876-9013-93E9858DCDF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19380" y="253498"/>
            <a:ext cx="2956425" cy="196011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a:extLst>
              <a:ext uri="{FF2B5EF4-FFF2-40B4-BE49-F238E27FC236}">
                <a16:creationId xmlns:a16="http://schemas.microsoft.com/office/drawing/2014/main" id="{8BCA6755-06E3-4663-9EC3-1D8A658435D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2413" r="4606" b="33004"/>
          <a:stretch/>
        </p:blipFill>
        <p:spPr>
          <a:xfrm>
            <a:off x="7721569" y="4137610"/>
            <a:ext cx="4265226" cy="2731116"/>
          </a:xfrm>
          <a:prstGeom prst="rect">
            <a:avLst/>
          </a:prstGeom>
        </p:spPr>
      </p:pic>
    </p:spTree>
    <p:extLst>
      <p:ext uri="{BB962C8B-B14F-4D97-AF65-F5344CB8AC3E}">
        <p14:creationId xmlns:p14="http://schemas.microsoft.com/office/powerpoint/2010/main" val="380104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4923" y="-7605478"/>
            <a:ext cx="585685" cy="329465"/>
          </a:xfrm>
          <a:prstGeom prst="rect">
            <a:avLst/>
          </a:prstGeom>
        </p:spPr>
      </p:pic>
      <p:sp>
        <p:nvSpPr>
          <p:cNvPr id="5" name="Прямоугольник 4"/>
          <p:cNvSpPr/>
          <p:nvPr/>
        </p:nvSpPr>
        <p:spPr>
          <a:xfrm>
            <a:off x="432664" y="1642335"/>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194639" y="67666"/>
            <a:ext cx="8805937" cy="1446550"/>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Факты геноцида </a:t>
            </a:r>
          </a:p>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мирного советского населения</a:t>
            </a:r>
          </a:p>
          <a:p>
            <a:r>
              <a:rPr lang="ru-RU" sz="24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Создание условий, направленных на уничтожение населения</a:t>
            </a:r>
          </a:p>
        </p:txBody>
      </p:sp>
      <p:sp>
        <p:nvSpPr>
          <p:cNvPr id="8" name="Прямоугольник 7"/>
          <p:cNvSpPr/>
          <p:nvPr/>
        </p:nvSpPr>
        <p:spPr>
          <a:xfrm>
            <a:off x="432664" y="4073382"/>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Прямоугольник 8"/>
          <p:cNvSpPr/>
          <p:nvPr/>
        </p:nvSpPr>
        <p:spPr>
          <a:xfrm>
            <a:off x="432664" y="260355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779196" y="1525445"/>
            <a:ext cx="7148564" cy="5262979"/>
          </a:xfrm>
          <a:prstGeom prst="rect">
            <a:avLst/>
          </a:prstGeom>
        </p:spPr>
        <p:txBody>
          <a:bodyPr wrap="square">
            <a:spAutoFit/>
          </a:bodyPr>
          <a:lstStyle/>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Согласно официальным данным, от преднамеренно жестоких условий оккупационного режима (голода, инфекционных болезней, отсутствия медицинской помощи и т.п.) погибло порядка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4,1 млн</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советских граждан.</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В посёлке Урицком под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Брянском</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нацистами был организован лагерь «Дулаг-142».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Из 40 тыс. погибших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в этом лагере советских граждан, несколько тысяч скончались от сыпного тифа и туберкулёза, вызванных антисанитарными условиями содержания в лагере, а также от обморожения и голода. На почве последнего возникали случаи </a:t>
            </a:r>
            <a:r>
              <a:rPr lang="ru-RU" sz="1600" b="1" dirty="0" err="1">
                <a:latin typeface="Arial Narrow" panose="020B0606020202030204" pitchFamily="34" charset="0"/>
                <a:ea typeface="Scientia Bold" panose="02050703050505020204" pitchFamily="18" charset="0"/>
                <a:cs typeface="Times New Roman" panose="02020603050405020304" pitchFamily="18" charset="0"/>
              </a:rPr>
              <a:t>трупоедства</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По воспоминаниям заключённых, «около двух недель немцы не кормили пленных абсолютно ничем. После 2 недель стали практиковать следующий способ кормления: офицер на нагруженной гнилым мясом телеге объезжал лагерь и бросал куски мяса. Голодная толпа военнопленных набрасывалась на эти куски мяса, выпачканные в грязи. В это время сопровождавшие телегу офицеры и солдаты открывали огонь из пулемета, автоматов и пистолетов по голодной толпе и убивали ни в чем не повинных людей. Так продолжалось примерно с неделю. После этого срока стали кормить </a:t>
            </a:r>
            <a:r>
              <a:rPr lang="ru-RU" sz="1600" b="1" dirty="0" err="1">
                <a:latin typeface="Arial Narrow" panose="020B0606020202030204" pitchFamily="34" charset="0"/>
                <a:ea typeface="Scientia Bold" panose="02050703050505020204" pitchFamily="18" charset="0"/>
                <a:cs typeface="Times New Roman" panose="02020603050405020304" pitchFamily="18" charset="0"/>
              </a:rPr>
              <a:t>необлущенной</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гречкой, в результате чего имелись случаи массового заболевания гангреной прямой кишки. Отсутствие элементарных человеческих условий, голод, издевательства привели к тому, что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ежедневно</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стало умирать по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200–250 человек</a:t>
            </a:r>
            <a:r>
              <a:rPr lang="ru-RU" sz="1600" b="1" dirty="0">
                <a:latin typeface="Arial Narrow" panose="020B0606020202030204" pitchFamily="34" charset="0"/>
                <a:ea typeface="Scientia Bold" panose="02050703050505020204" pitchFamily="18" charset="0"/>
                <a:cs typeface="Times New Roman" panose="02020603050405020304" pitchFamily="18" charset="0"/>
              </a:rPr>
              <a:t>».</a:t>
            </a:r>
          </a:p>
        </p:txBody>
      </p:sp>
      <p:pic>
        <p:nvPicPr>
          <p:cNvPr id="1026" name="Picture 2" descr="Миллеровская яма(4).jpg">
            <a:extLst>
              <a:ext uri="{FF2B5EF4-FFF2-40B4-BE49-F238E27FC236}">
                <a16:creationId xmlns:a16="http://schemas.microsoft.com/office/drawing/2014/main" id="{7326D458-4EC0-4F6A-A05C-9F1D096312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9152" y="4319773"/>
            <a:ext cx="3737101" cy="25384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Семья колхозницы П.В. Телегиной на месте сожжённого немцами их дома в селе Сучкино">
            <a:extLst>
              <a:ext uri="{FF2B5EF4-FFF2-40B4-BE49-F238E27FC236}">
                <a16:creationId xmlns:a16="http://schemas.microsoft.com/office/drawing/2014/main" id="{E2BDC1DC-E0CB-4A55-8C4E-4E63913D34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148" y="1799618"/>
            <a:ext cx="3737105" cy="2520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514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a:extLst>
              <a:ext uri="{FF2B5EF4-FFF2-40B4-BE49-F238E27FC236}">
                <a16:creationId xmlns:a16="http://schemas.microsoft.com/office/drawing/2014/main" id="{B0096361-A64F-4F3E-8055-E046526448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522"/>
            <a:ext cx="12192001" cy="6856954"/>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1234" y="-7528539"/>
            <a:ext cx="585685" cy="329465"/>
          </a:xfrm>
          <a:prstGeom prst="rect">
            <a:avLst/>
          </a:prstGeom>
        </p:spPr>
      </p:pic>
      <p:sp>
        <p:nvSpPr>
          <p:cNvPr id="5" name="Прямоугольник 4"/>
          <p:cNvSpPr/>
          <p:nvPr/>
        </p:nvSpPr>
        <p:spPr>
          <a:xfrm>
            <a:off x="581206" y="1469039"/>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153314" y="298752"/>
            <a:ext cx="11375806" cy="938719"/>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Факты геноцида мирного советского населения</a:t>
            </a:r>
          </a:p>
          <a:p>
            <a:r>
              <a:rPr lang="ru-RU" sz="23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Насильственное воспрепятствование деторождению, преступления против детства</a:t>
            </a:r>
          </a:p>
        </p:txBody>
      </p:sp>
      <p:sp>
        <p:nvSpPr>
          <p:cNvPr id="8" name="Прямоугольник 7"/>
          <p:cNvSpPr/>
          <p:nvPr/>
        </p:nvSpPr>
        <p:spPr>
          <a:xfrm>
            <a:off x="581205" y="3471039"/>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Прямоугольник 8"/>
          <p:cNvSpPr/>
          <p:nvPr/>
        </p:nvSpPr>
        <p:spPr>
          <a:xfrm>
            <a:off x="581205" y="191248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724078" y="1390601"/>
            <a:ext cx="11072587" cy="4372094"/>
          </a:xfrm>
          <a:prstGeom prst="rect">
            <a:avLst/>
          </a:prstGeom>
        </p:spPr>
        <p:txBody>
          <a:bodyPr wrap="square">
            <a:spAutoFit/>
          </a:bodyPr>
          <a:lstStyle/>
          <a:p>
            <a:pPr algn="just"/>
            <a:r>
              <a:rPr lang="ru-RU" sz="1401" b="1" dirty="0">
                <a:latin typeface="Arial Narrow" panose="020B0606020202030204" pitchFamily="34" charset="0"/>
                <a:ea typeface="Scientia Bold" panose="02050703050505020204" pitchFamily="18" charset="0"/>
                <a:cs typeface="Times New Roman" panose="02020603050405020304" pitchFamily="18" charset="0"/>
              </a:rPr>
              <a:t>Из Замечаний и предложений «Восточного министерства» по генеральному плану «Ост» от 27 апреля 1942 г.:</a:t>
            </a:r>
          </a:p>
          <a:p>
            <a:pPr algn="just"/>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401" b="1" dirty="0">
                <a:latin typeface="Arial Narrow" panose="020B0606020202030204" pitchFamily="34" charset="0"/>
                <a:ea typeface="Scientia Bold" panose="02050703050505020204" pitchFamily="18" charset="0"/>
                <a:cs typeface="Times New Roman" panose="02020603050405020304" pitchFamily="18" charset="0"/>
              </a:rPr>
              <a:t>«Есть много путей подрыва биологической силы народа… Целью немецкой политики по отношению к населению на русской территории будет являться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доведение рождаемости русских до более низкого уровня</a:t>
            </a:r>
            <a:r>
              <a:rPr lang="ru-RU" sz="1401" b="1" dirty="0">
                <a:latin typeface="Arial Narrow" panose="020B0606020202030204" pitchFamily="34" charset="0"/>
                <a:ea typeface="Scientia Bold" panose="02050703050505020204" pitchFamily="18" charset="0"/>
                <a:cs typeface="Times New Roman" panose="02020603050405020304" pitchFamily="18" charset="0"/>
              </a:rPr>
              <a:t>, чем у немцев </a:t>
            </a:r>
            <a:r>
              <a:rPr lang="en-US" sz="1401" b="1" dirty="0">
                <a:latin typeface="Arial Narrow" panose="020B0606020202030204" pitchFamily="34" charset="0"/>
                <a:ea typeface="Scientia Bold" panose="02050703050505020204" pitchFamily="18" charset="0"/>
                <a:cs typeface="Times New Roman" panose="02020603050405020304" pitchFamily="18" charset="0"/>
              </a:rPr>
              <a:t>[</a:t>
            </a:r>
            <a:r>
              <a:rPr lang="ru-RU" sz="1401" b="1" dirty="0">
                <a:latin typeface="Arial Narrow" panose="020B0606020202030204" pitchFamily="34" charset="0"/>
                <a:ea typeface="Scientia Bold" panose="02050703050505020204" pitchFamily="18" charset="0"/>
                <a:cs typeface="Times New Roman" panose="02020603050405020304" pitchFamily="18" charset="0"/>
              </a:rPr>
              <a:t>…</a:t>
            </a:r>
            <a:r>
              <a:rPr lang="en-US" sz="1401" b="1" dirty="0">
                <a:latin typeface="Arial Narrow" panose="020B0606020202030204" pitchFamily="34" charset="0"/>
                <a:ea typeface="Scientia Bold" panose="02050703050505020204" pitchFamily="18" charset="0"/>
                <a:cs typeface="Times New Roman" panose="02020603050405020304" pitchFamily="18" charset="0"/>
              </a:rPr>
              <a:t>]</a:t>
            </a:r>
            <a:r>
              <a:rPr lang="ru-RU" sz="1401" b="1" dirty="0">
                <a:latin typeface="Arial Narrow" panose="020B0606020202030204" pitchFamily="34" charset="0"/>
                <a:ea typeface="Scientia Bold" panose="02050703050505020204" pitchFamily="18" charset="0"/>
                <a:cs typeface="Times New Roman" panose="02020603050405020304" pitchFamily="18" charset="0"/>
              </a:rPr>
              <a:t>. Следует пропагандировать также добровольную стерилизацию, не допускать борьбы за снижение смертности младенцев, не разрешать обучение матерей уходу за грудными детьми и профилактическим мерам против детских болезней. Следует сократить до минимума подготовку русских врачей по этим специальностям, не оказывать никакой поддержки детским садам и другим подобным учреждениям</a:t>
            </a:r>
            <a:r>
              <a:rPr lang="en-US" sz="1401" b="1" dirty="0">
                <a:latin typeface="Arial Narrow" panose="020B0606020202030204" pitchFamily="34" charset="0"/>
                <a:ea typeface="Scientia Bold" panose="02050703050505020204" pitchFamily="18" charset="0"/>
                <a:cs typeface="Times New Roman" panose="02020603050405020304" pitchFamily="18" charset="0"/>
              </a:rPr>
              <a:t> [</a:t>
            </a:r>
            <a:r>
              <a:rPr lang="ru-RU" sz="1401" b="1" dirty="0">
                <a:latin typeface="Arial Narrow" panose="020B0606020202030204" pitchFamily="34" charset="0"/>
                <a:ea typeface="Scientia Bold" panose="02050703050505020204" pitchFamily="18" charset="0"/>
                <a:cs typeface="Times New Roman" panose="02020603050405020304" pitchFamily="18" charset="0"/>
              </a:rPr>
              <a:t>…</a:t>
            </a:r>
            <a:r>
              <a:rPr lang="en-US" sz="1401" b="1" dirty="0">
                <a:latin typeface="Arial Narrow" panose="020B0606020202030204" pitchFamily="34" charset="0"/>
                <a:ea typeface="Scientia Bold" panose="02050703050505020204" pitchFamily="18" charset="0"/>
                <a:cs typeface="Times New Roman" panose="02020603050405020304" pitchFamily="18" charset="0"/>
              </a:rPr>
              <a:t>]</a:t>
            </a:r>
            <a:r>
              <a:rPr lang="ru-RU" sz="1401" b="1" dirty="0">
                <a:latin typeface="Arial Narrow" panose="020B0606020202030204" pitchFamily="34" charset="0"/>
                <a:ea typeface="Scientia Bold" panose="02050703050505020204" pitchFamily="18" charset="0"/>
                <a:cs typeface="Times New Roman" panose="02020603050405020304" pitchFamily="18" charset="0"/>
              </a:rPr>
              <a:t>.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Для нас, немцев, важно ослабить русский народ в такой степени, чтобы он не был больше в состоянии помешать нам установить немецкое господство в Европе</a:t>
            </a:r>
            <a:r>
              <a:rPr lang="ru-RU" sz="1401" b="1" dirty="0">
                <a:latin typeface="Arial Narrow" panose="020B0606020202030204" pitchFamily="34" charset="0"/>
                <a:ea typeface="Scientia Bold" panose="02050703050505020204" pitchFamily="18" charset="0"/>
                <a:cs typeface="Times New Roman" panose="02020603050405020304" pitchFamily="18" charset="0"/>
              </a:rPr>
              <a:t>»</a:t>
            </a:r>
          </a:p>
          <a:p>
            <a:pPr algn="just"/>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401" b="1" dirty="0">
                <a:latin typeface="Arial Narrow" panose="020B0606020202030204" pitchFamily="34" charset="0"/>
                <a:ea typeface="Scientia Bold" panose="02050703050505020204" pitchFamily="18" charset="0"/>
                <a:cs typeface="Times New Roman" panose="02020603050405020304" pitchFamily="18" charset="0"/>
              </a:rPr>
              <a:t>Из письма начальника канцелярии НСДАП М. Бормана министру по делам оккупированных восточных территорий А. Розенбергу от 23 июля 1942 г.:</a:t>
            </a:r>
          </a:p>
          <a:p>
            <a:pPr algn="just"/>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401" b="1" dirty="0">
                <a:latin typeface="Arial Narrow" panose="020B0606020202030204" pitchFamily="34" charset="0"/>
                <a:ea typeface="Scientia Bold" panose="02050703050505020204" pitchFamily="18" charset="0"/>
                <a:cs typeface="Times New Roman" panose="02020603050405020304" pitchFamily="18" charset="0"/>
              </a:rPr>
              <a:t>«Мы можем быть только заинтересованы в том, чтобы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сокращать прирост населения оккупированных восточных областей </a:t>
            </a:r>
            <a:r>
              <a:rPr lang="ru-RU" sz="1401" b="1" dirty="0">
                <a:latin typeface="Arial Narrow" panose="020B0606020202030204" pitchFamily="34" charset="0"/>
                <a:ea typeface="Scientia Bold" panose="02050703050505020204" pitchFamily="18" charset="0"/>
                <a:cs typeface="Times New Roman" panose="02020603050405020304" pitchFamily="18" charset="0"/>
              </a:rPr>
              <a:t>путем абортов. Немецкие юристы ни в коем случае не должны препятствовать этому. По мнению фюрера, следует разрешить на оккупированных восточных территориях широкую торговлю предохранительными средствами. Ибо мы нисколько не заинтересованы в том, чтобы ненемецкое население размножалось.</a:t>
            </a:r>
          </a:p>
          <a:p>
            <a:pPr algn="just"/>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401" b="1" dirty="0">
                <a:latin typeface="Arial Narrow" panose="020B0606020202030204" pitchFamily="34" charset="0"/>
                <a:ea typeface="Scientia Bold" panose="02050703050505020204" pitchFamily="18" charset="0"/>
                <a:cs typeface="Times New Roman" panose="02020603050405020304" pitchFamily="18" charset="0"/>
              </a:rPr>
              <a:t>Опасность, что население оккупированных восточных областей будет размножаться сильнее, чем раньше, очень велика, ибо само собою понятно, его благоустроенность пока намного лучше. Именно поэтому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мы должны принять необходимые меры против размножения ненемецкого населения</a:t>
            </a:r>
            <a:r>
              <a:rPr lang="ru-RU" sz="1401" b="1" dirty="0">
                <a:latin typeface="Arial Narrow" panose="020B0606020202030204" pitchFamily="34" charset="0"/>
                <a:ea typeface="Scientia Bold" panose="02050703050505020204" pitchFamily="18" charset="0"/>
                <a:cs typeface="Times New Roman" panose="02020603050405020304" pitchFamily="18" charset="0"/>
              </a:rPr>
              <a:t>».</a:t>
            </a:r>
          </a:p>
        </p:txBody>
      </p:sp>
      <p:sp>
        <p:nvSpPr>
          <p:cNvPr id="14" name="Прямоугольник 13">
            <a:extLst>
              <a:ext uri="{FF2B5EF4-FFF2-40B4-BE49-F238E27FC236}">
                <a16:creationId xmlns:a16="http://schemas.microsoft.com/office/drawing/2014/main" id="{F922139F-C35A-416D-A12D-4C589BB2D93F}"/>
              </a:ext>
            </a:extLst>
          </p:cNvPr>
          <p:cNvSpPr/>
          <p:nvPr/>
        </p:nvSpPr>
        <p:spPr>
          <a:xfrm>
            <a:off x="581205" y="3947001"/>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5" name="Прямоугольник 14">
            <a:extLst>
              <a:ext uri="{FF2B5EF4-FFF2-40B4-BE49-F238E27FC236}">
                <a16:creationId xmlns:a16="http://schemas.microsoft.com/office/drawing/2014/main" id="{6C1DA88A-A240-4CE3-A257-FF2671A2F35A}"/>
              </a:ext>
            </a:extLst>
          </p:cNvPr>
          <p:cNvSpPr/>
          <p:nvPr/>
        </p:nvSpPr>
        <p:spPr>
          <a:xfrm>
            <a:off x="586144" y="501351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18759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2376" y="-7498948"/>
            <a:ext cx="585685" cy="329465"/>
          </a:xfrm>
          <a:prstGeom prst="rect">
            <a:avLst/>
          </a:prstGeom>
        </p:spPr>
      </p:pic>
      <p:sp>
        <p:nvSpPr>
          <p:cNvPr id="5" name="Прямоугольник 4"/>
          <p:cNvSpPr/>
          <p:nvPr/>
        </p:nvSpPr>
        <p:spPr>
          <a:xfrm>
            <a:off x="690116" y="1748865"/>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150252" y="363978"/>
            <a:ext cx="4702891" cy="954107"/>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Факты геноцида</a:t>
            </a:r>
          </a:p>
          <a:p>
            <a:r>
              <a:rPr lang="ru-RU" sz="24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Принудительная передача детей</a:t>
            </a:r>
          </a:p>
        </p:txBody>
      </p:sp>
      <p:sp>
        <p:nvSpPr>
          <p:cNvPr id="8" name="Прямоугольник 7"/>
          <p:cNvSpPr/>
          <p:nvPr/>
        </p:nvSpPr>
        <p:spPr>
          <a:xfrm>
            <a:off x="690115" y="440631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Прямоугольник 8"/>
          <p:cNvSpPr/>
          <p:nvPr/>
        </p:nvSpPr>
        <p:spPr>
          <a:xfrm>
            <a:off x="690116" y="271008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976704" y="1631975"/>
            <a:ext cx="6480539" cy="5016758"/>
          </a:xfrm>
          <a:prstGeom prst="rect">
            <a:avLst/>
          </a:prstGeom>
        </p:spPr>
        <p:txBody>
          <a:bodyPr wrap="square">
            <a:spAutoFit/>
          </a:bodyPr>
          <a:lstStyle/>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В деревне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Захаровка</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Курской области 4 сентября 1942 года немецкий комендант приказал отобрать 26 человек, в том числе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детей 9-14 лет</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у которых взяли большие дозы крови, из-за чего 5 детей скончались.</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В станице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Гостагаевской</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Краснодарского края в сентябре 1943 года немецкая комендатура совместно с силами полиции насильственно отобрала у родителей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40 детей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в возрасте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от 6 до 13 лет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и доставила их в немецкий госпиталь, где немецкие врачи выкачали у детей кровь для переливания раненым немецким офицерам. В результате этого дети погибли, а их трупы были выброшены немцами за околицу.</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В посёлке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Вырица</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Ленинградской области с лета 1942 года по ноябрь 1943 года нацистами был организован детский концлагерь, куда для выкачки крови свезли порядка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300 детей</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В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Смоленске</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военные преступники обманом, под предлогом необходимого «лечения» забирали у родителей детей, которых использовали для взятия крови в лазарете № 551. Дети умирали либо сразу же после взятия у них крови, либо впоследствии, так как были истощены.</a:t>
            </a:r>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11" name="Прямоугольник 10">
            <a:extLst>
              <a:ext uri="{FF2B5EF4-FFF2-40B4-BE49-F238E27FC236}">
                <a16:creationId xmlns:a16="http://schemas.microsoft.com/office/drawing/2014/main" id="{3CFD7036-B0A5-47C2-A7FB-E1E969397F32}"/>
              </a:ext>
            </a:extLst>
          </p:cNvPr>
          <p:cNvSpPr/>
          <p:nvPr/>
        </p:nvSpPr>
        <p:spPr>
          <a:xfrm>
            <a:off x="690115" y="5396904"/>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3" name="Рисунок 2">
            <a:extLst>
              <a:ext uri="{FF2B5EF4-FFF2-40B4-BE49-F238E27FC236}">
                <a16:creationId xmlns:a16="http://schemas.microsoft.com/office/drawing/2014/main" id="{8F98BF49-FCEE-4CEF-A223-9CEA061683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32297" y="226546"/>
            <a:ext cx="2152313" cy="3349438"/>
          </a:xfrm>
          <a:prstGeom prst="rect">
            <a:avLst/>
          </a:prstGeom>
        </p:spPr>
      </p:pic>
      <p:pic>
        <p:nvPicPr>
          <p:cNvPr id="2050" name="Picture 2" descr="Дети колхозников одной из деревень Калининской области в лесу у землянки, где они жили в дни оккупации">
            <a:extLst>
              <a:ext uri="{FF2B5EF4-FFF2-40B4-BE49-F238E27FC236}">
                <a16:creationId xmlns:a16="http://schemas.microsoft.com/office/drawing/2014/main" id="{16B130DF-133D-43B1-84F2-0EFF2085C8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6616" y="232465"/>
            <a:ext cx="2285681" cy="33494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Русские дети на самодельных тачках везут багаж немецких солдат-отпускников на вокзал">
            <a:extLst>
              <a:ext uri="{FF2B5EF4-FFF2-40B4-BE49-F238E27FC236}">
                <a16:creationId xmlns:a16="http://schemas.microsoft.com/office/drawing/2014/main" id="{C18C7839-E8E9-460E-9126-300F0FDE95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20600" y="3360150"/>
            <a:ext cx="4464010" cy="3288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827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 y="1"/>
            <a:ext cx="12191689" cy="6858175"/>
          </a:xfrm>
          <a:prstGeom prst="rect">
            <a:avLst/>
          </a:prstGeom>
        </p:spPr>
      </p:pic>
      <p:sp>
        <p:nvSpPr>
          <p:cNvPr id="5" name="Прямоугольник 4"/>
          <p:cNvSpPr/>
          <p:nvPr/>
        </p:nvSpPr>
        <p:spPr>
          <a:xfrm>
            <a:off x="117814" y="1214961"/>
            <a:ext cx="150425"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304575" y="1114931"/>
            <a:ext cx="8235094" cy="5709255"/>
          </a:xfrm>
          <a:prstGeom prst="rect">
            <a:avLst/>
          </a:prstGeom>
        </p:spPr>
        <p:txBody>
          <a:bodyPr wrap="square">
            <a:spAutoFit/>
          </a:bodyPr>
          <a:lstStyle/>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Изданы 25 томов сборника документов «Без срока Давности»</a:t>
            </a:r>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Издание представляет часть серийной публикации и включает архивные документы </a:t>
            </a: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о преступлениях нацистов и их пособников, подтверждающие факт геноцида против мирного населения на оккупированной территории РСФСР в годы Великой Отечественной войны. В рамках подготовки сборника было выявлено порядка </a:t>
            </a: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7000 документов из 80 федеральных, региональных, муниципальных и ведомственных архивов, из которых 5835 вошли в публикацию.</a:t>
            </a:r>
          </a:p>
          <a:p>
            <a:pPr algn="just"/>
            <a:endPar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 Республике Беларусь вышли в свет шесть томов документального издания </a:t>
            </a:r>
          </a:p>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«Без срока давности» </a:t>
            </a: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Тома посвящены каждой из областей Белорусской ССР, находившихся под оккупацией. Совместный проект реализуется Национальным архивом Республики Беларусь и фондом «Историческая память» (Россия) при поддержке Департамента по архивам и делопроизводству Министерства юстиции Республики Беларусь, Ассоциации историков союзного государства «Союзная инициатива памяти и согласия» и ООД «Поисковое движение России».</a:t>
            </a:r>
          </a:p>
          <a:p>
            <a:pPr algn="just"/>
            <a:endPar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Подготовлена выставочная экспозиция архивных документов «Без срока Давности»</a:t>
            </a:r>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 2020 – 2021 гг</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во всех регионах России состоялось открытие выставок, а их экспонирование осуществляется до сих пор. Стенды выставки посвящены каждому региону, территория которого находилась под оккупацией в годы Великой Отечественной войны.</a:t>
            </a:r>
          </a:p>
          <a:p>
            <a:pPr algn="just"/>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 2022 г. </a:t>
            </a:r>
            <a:r>
              <a:rPr lang="ru-RU" sz="1500" b="1" dirty="0">
                <a:latin typeface="Arial Narrow" panose="020B0606020202030204" pitchFamily="34" charset="0"/>
                <a:ea typeface="Scientia Bold" panose="02050703050505020204" pitchFamily="18" charset="0"/>
                <a:cs typeface="Times New Roman" panose="02020603050405020304" pitchFamily="18" charset="0"/>
              </a:rPr>
              <a:t>в рамках Поручения Президента Российской Федерации состоялось открытие новой выставочной экспозиции, посвящённой Нюрнбергскому, Токийскому и Хабаровскому процессам – «Без срока давности. Суды истории».</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19" name="Прямоугольник 18"/>
          <p:cNvSpPr/>
          <p:nvPr/>
        </p:nvSpPr>
        <p:spPr>
          <a:xfrm>
            <a:off x="90933" y="4917568"/>
            <a:ext cx="150425"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2" name="TextBox 21"/>
          <p:cNvSpPr txBox="1"/>
          <p:nvPr/>
        </p:nvSpPr>
        <p:spPr>
          <a:xfrm>
            <a:off x="436033" y="406126"/>
            <a:ext cx="7942218" cy="646331"/>
          </a:xfrm>
          <a:prstGeom prst="rect">
            <a:avLst/>
          </a:prstGeom>
          <a:noFill/>
        </p:spPr>
        <p:txBody>
          <a:bodyPr wrap="square" rtlCol="0">
            <a:spAutoFit/>
          </a:bodyPr>
          <a:lstStyle/>
          <a:p>
            <a:r>
              <a:rPr lang="ru-RU" sz="36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ДОКУМЕНТАЛЬНАЯ БАЗА ПРОЕКТА</a:t>
            </a:r>
            <a:endParaRPr lang="ru-RU" sz="3600" b="1" dirty="0">
              <a:solidFill>
                <a:schemeClr val="accent6">
                  <a:lumMod val="75000"/>
                </a:schemeClr>
              </a:solidFill>
              <a:latin typeface="Franklin Gothic Demi" panose="020B0703020102020204" pitchFamily="34" charset="0"/>
            </a:endParaRPr>
          </a:p>
        </p:txBody>
      </p:sp>
      <p:pic>
        <p:nvPicPr>
          <p:cNvPr id="1026" name="Picture 2" descr="https://downloader.disk.yandex.ru/preview/56d330a1913c9c10e16f958b9d3b3060c08e2839cac4821a9295eea0369467ae/6026c9fd/G-PGvNDgWyn6Y_qoRGToAvZudfBCysZeX4HyXwLm0l5NnLCWp23MnEdXl2g0lcIPxfU_opZYsQd_8IeyR6F09w%3D%3D?uid=0&amp;filename=%D0%A1%D0%B1%D0%BE%D1%80%D0%BD%D0%B8%D0%BA%D0%B8%20%D0%91%D0%B5%D0%B7%20%D1%81%D1%80%D0%BE%D0%BA%D0%B0%20%D0%B4%D0%B0%D0%B2%D0%BD%D0%BE%D1%81%D1%82%D0%B8%20%282%29.jpeg&amp;disposition=inline&amp;hash=&amp;limit=0&amp;content_type=image%2Fjpeg&amp;owner_uid=0&amp;tknv=v2&amp;size=1920x9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9669" y="299917"/>
            <a:ext cx="3337626" cy="25038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1" name="Picture 4" descr="https://downloader.disk.yandex.ru/preview/e020b2e8e76c95072c9870a03121440631cccc72622f60b09c647b6f1b43be33/60272c6a/SbTCxtA0WVavWftRILlW8bMgyR-PCzqesveTtp7xLjvLkFAIehctZxXB6s8aha3kzgjz37XkXCnACFZv0xifhg%3D%3D?uid=0&amp;filename=%D0%9C%D0%BE%D1%81%D0%BA%D0%B2%D0%B0%D0%B0.jpg&amp;disposition=inline&amp;hash=&amp;limit=0&amp;content_type=image%2Fjpeg&amp;owner_uid=0&amp;tknv=v2&amp;size=1903x937">
            <a:extLst>
              <a:ext uri="{FF2B5EF4-FFF2-40B4-BE49-F238E27FC236}">
                <a16:creationId xmlns:a16="http://schemas.microsoft.com/office/drawing/2014/main" id="{D6E9CE04-4590-451D-8E72-757CEBA963B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39669" y="2123789"/>
            <a:ext cx="3347756" cy="22335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2" name="Picture 3" descr="D:\ПДР\Выставки БСД\Сахалинн.jpg">
            <a:extLst>
              <a:ext uri="{FF2B5EF4-FFF2-40B4-BE49-F238E27FC236}">
                <a16:creationId xmlns:a16="http://schemas.microsoft.com/office/drawing/2014/main" id="{1B5CD932-8F3F-4771-9036-533D3F7523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9669" y="4357370"/>
            <a:ext cx="3347756" cy="22335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7"/>
          <a:stretch>
            <a:fillRect/>
          </a:stretch>
        </p:blipFill>
        <p:spPr>
          <a:xfrm>
            <a:off x="85912" y="3054193"/>
            <a:ext cx="160468" cy="164606"/>
          </a:xfrm>
          <a:prstGeom prst="rect">
            <a:avLst/>
          </a:prstGeom>
        </p:spPr>
      </p:pic>
    </p:spTree>
    <p:extLst>
      <p:ext uri="{BB962C8B-B14F-4D97-AF65-F5344CB8AC3E}">
        <p14:creationId xmlns:p14="http://schemas.microsoft.com/office/powerpoint/2010/main" val="2425242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103816" y="894795"/>
            <a:ext cx="7425628" cy="6093976"/>
          </a:xfrm>
          <a:prstGeom prst="rect">
            <a:avLst/>
          </a:prstGeom>
        </p:spPr>
        <p:txBody>
          <a:bodyPr wrap="square">
            <a:spAutoFit/>
          </a:bodyPr>
          <a:lstStyle/>
          <a:p>
            <a:pPr algn="just"/>
            <a:endParaRPr lang="ru-RU" sz="17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1700" b="1" dirty="0">
                <a:latin typeface="Arial Narrow" panose="020B0606020202030204" pitchFamily="34" charset="0"/>
                <a:ea typeface="Scientia Bold" panose="02050703050505020204" pitchFamily="18" charset="0"/>
                <a:cs typeface="Times New Roman" panose="02020603050405020304" pitchFamily="18" charset="0"/>
              </a:rPr>
              <a:t>Международный форум </a:t>
            </a:r>
            <a:r>
              <a:rPr lang="ru-RU" sz="17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«Уроки Нюрнберга» </a:t>
            </a:r>
            <a:r>
              <a:rPr lang="ru-RU" sz="1700" b="1" dirty="0">
                <a:latin typeface="Arial Narrow" panose="020B0606020202030204" pitchFamily="34" charset="0"/>
                <a:ea typeface="Scientia Bold" panose="02050703050505020204" pitchFamily="18" charset="0"/>
                <a:cs typeface="Times New Roman" panose="02020603050405020304" pitchFamily="18" charset="0"/>
              </a:rPr>
              <a:t>20-21 ноября 2020 г. К работе форума в режиме онлайн подключились все без исключения регионы России, 30 зарубежных стран, десятки тысяч участников по всему миру. Всего на форуме в офлайн- и онлайн-формате выступили около 200 спикеров, в том числе из зарубежных стран;</a:t>
            </a:r>
          </a:p>
          <a:p>
            <a:pPr marL="285783" indent="-285783" algn="just">
              <a:buFont typeface="Wingdings" panose="05000000000000000000" pitchFamily="2" charset="2"/>
              <a:buChar char="Ø"/>
            </a:pPr>
            <a:endParaRPr lang="ru-RU" sz="1700" b="1" dirty="0">
              <a:latin typeface="Arial Narrow" panose="020B0606020202030204" pitchFamily="34" charset="0"/>
              <a:ea typeface="Scientia Bold" panose="02050703050505020204" pitchFamily="18" charset="0"/>
              <a:cs typeface="Times New Roman" panose="02020603050405020304" pitchFamily="18" charset="0"/>
            </a:endParaRPr>
          </a:p>
          <a:p>
            <a:pPr marL="285783" lvl="0" indent="-285783" algn="just">
              <a:buFont typeface="Wingdings" panose="05000000000000000000" pitchFamily="2" charset="2"/>
              <a:buChar char="Ø"/>
            </a:pPr>
            <a:r>
              <a:rPr lang="ru-RU" sz="17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Международный научно-практический форум </a:t>
            </a:r>
            <a:r>
              <a:rPr lang="ru-RU" sz="1700" b="1" dirty="0">
                <a:solidFill>
                  <a:srgbClr val="70AD47">
                    <a:lumMod val="50000"/>
                  </a:srgbClr>
                </a:solidFill>
                <a:latin typeface="Arial Narrow" panose="020B0606020202030204" pitchFamily="34" charset="0"/>
                <a:ea typeface="Scientia Bold" panose="02050703050505020204" pitchFamily="18" charset="0"/>
                <a:cs typeface="Times New Roman" panose="02020603050405020304" pitchFamily="18" charset="0"/>
              </a:rPr>
              <a:t>«Хабаровский процесс: историческое значение и современные вызовы» </a:t>
            </a:r>
            <a:r>
              <a:rPr lang="ru-RU" sz="1700" b="1" dirty="0">
                <a:latin typeface="Arial Narrow" panose="020B0606020202030204" pitchFamily="34" charset="0"/>
                <a:ea typeface="Scientia Bold" panose="02050703050505020204" pitchFamily="18" charset="0"/>
                <a:cs typeface="Times New Roman" panose="02020603050405020304" pitchFamily="18" charset="0"/>
              </a:rPr>
              <a:t>6-7 сентября 2021 г. в Хабаровске. </a:t>
            </a:r>
            <a:r>
              <a:rPr lang="ru-RU" sz="17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Участниками форума стали 52 субъекта Российской Федерации и 7 зарубежных стран, таких как Государство Израиль, Республика Индия, Китайская Народная Республика, Республика Корея, Швейцарская Конфедерация, Федеративная Республика Германия, Монголия. В пленарных заседаниях очно приняло участие 300 человек, а на восьми тематических площадках 1200 человек.</a:t>
            </a:r>
          </a:p>
          <a:p>
            <a:pPr marL="285783" lvl="0" indent="-285783" algn="just">
              <a:buFont typeface="Wingdings" panose="05000000000000000000" pitchFamily="2" charset="2"/>
              <a:buChar char="Ø"/>
            </a:pPr>
            <a:endParaRPr lang="ru-RU" sz="17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a:p>
            <a:pPr marL="285783" lvl="0" indent="-285783" algn="just">
              <a:buFont typeface="Wingdings" panose="05000000000000000000" pitchFamily="2" charset="2"/>
              <a:buChar char="Ø"/>
            </a:pPr>
            <a:r>
              <a:rPr lang="ru-RU" sz="17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Международный научно-практический форум </a:t>
            </a:r>
            <a:r>
              <a:rPr lang="ru-RU" sz="17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«Без срока давности. Геноцид советского народа со стороны нацистов и их пособников в годы Великой Отечественной войны: историческое осмысление и судебная практика»</a:t>
            </a:r>
            <a:r>
              <a:rPr lang="ru-RU" sz="17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 21-22 ноября 2022 г. в Гатчине (Ленинградская область). Форум стал логическим продолжением предыдущих тематических мероприятий, собрав на своих площадках более 2000 участников.</a:t>
            </a:r>
          </a:p>
          <a:p>
            <a:pPr lvl="0"/>
            <a:endParaRPr lang="ru-RU" sz="16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22" name="TextBox 21"/>
          <p:cNvSpPr txBox="1"/>
          <p:nvPr/>
        </p:nvSpPr>
        <p:spPr>
          <a:xfrm>
            <a:off x="87728" y="359839"/>
            <a:ext cx="8066632" cy="584775"/>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МЕЖДУНАРОДНЫЕ ФОРУМЫ 2020 – 2022</a:t>
            </a:r>
          </a:p>
        </p:txBody>
      </p:sp>
      <p:pic>
        <p:nvPicPr>
          <p:cNvPr id="10" name="Picture 6" descr="Форум «Уроки Нюрнберга» напомнил о важности защиты исторической правды |  Волгоградская Правда">
            <a:extLst>
              <a:ext uri="{FF2B5EF4-FFF2-40B4-BE49-F238E27FC236}">
                <a16:creationId xmlns:a16="http://schemas.microsoft.com/office/drawing/2014/main" id="{10AF9426-8347-4CF3-B557-006608C49F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3980" y="279644"/>
            <a:ext cx="3744205" cy="2494125"/>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26" name="Picture 2" descr="В Хабаровске стартовал Международный форум">
            <a:extLst>
              <a:ext uri="{FF2B5EF4-FFF2-40B4-BE49-F238E27FC236}">
                <a16:creationId xmlns:a16="http://schemas.microsoft.com/office/drawing/2014/main" id="{BA070E50-4650-40C5-85B5-C1F8F121653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6857" y="2356628"/>
            <a:ext cx="4310336" cy="24245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s://downloader.disk.yandex.ru/preview/a88c29f78a623aea30bdc3f43eb078d3a331b5b9dc8e2121e158087f6bcbfa40/63838ad5/j08rS-C5oO2o6P7_kK8u06E1MwXfW-EiepWrnMNeuiFRDr1ISMKDuQdtpTDULDJ__4rgRt8UoxUSn9fISSwJ7Q%3D%3D?uid=0&amp;filename=_VDS0863.jpg&amp;disposition=inline&amp;hash=&amp;limit=0&amp;content_type=image%2Fjpeg&amp;owner_uid=0&amp;tknv=v2&amp;size=1903x937">
            <a:extLst>
              <a:ext uri="{FF2B5EF4-FFF2-40B4-BE49-F238E27FC236}">
                <a16:creationId xmlns:a16="http://schemas.microsoft.com/office/drawing/2014/main" id="{DEFC99A4-0BFC-4AAB-B879-4BFB769ED49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726" t="2822" b="10127"/>
          <a:stretch/>
        </p:blipFill>
        <p:spPr bwMode="auto">
          <a:xfrm>
            <a:off x="8343980" y="4317687"/>
            <a:ext cx="3744205" cy="2460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487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206811" y="746428"/>
            <a:ext cx="7438024" cy="6217087"/>
          </a:xfrm>
          <a:prstGeom prst="rect">
            <a:avLst/>
          </a:prstGeom>
        </p:spPr>
        <p:txBody>
          <a:bodyPr wrap="square">
            <a:spAutoFit/>
          </a:bodyPr>
          <a:lstStyle/>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Ежегодно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19 апреля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проходит Всероссийский День единых действий в память о геноциде советского народа нацистами и их пособниками в годы Великой Отечественной войны. В этот день во всей стране проводится комплекс памятных мероприятий. Мероприятия проходят в школах, вузах, учреждениях науки и культуры, региональных и муниципальных учреждениях и т.д.</a:t>
            </a:r>
            <a:br>
              <a:rPr lang="ru-RU" sz="1600" b="1" dirty="0">
                <a:latin typeface="Arial Narrow" panose="020B0606020202030204" pitchFamily="34" charset="0"/>
                <a:ea typeface="Scientia Bold" panose="02050703050505020204" pitchFamily="18" charset="0"/>
                <a:cs typeface="Times New Roman" panose="02020603050405020304" pitchFamily="18" charset="0"/>
              </a:rPr>
            </a:br>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В этот день во всех образовательных организациях страны организовано специально созданное командой педагогов, историков и психологов мероприятие – «Единый урок «Без срока давности». В формате видеофильма, основанного на хронике, и деловой игры участники разбираются в понятиях «нацизм», «фашизм», «геноцид», изучают факты и хронику преступлений нацистов в отношении мирных жителей, устанавливают причинно-следственные связи между событиями прошлого и настоящим.</a:t>
            </a:r>
          </a:p>
          <a:p>
            <a:pPr marL="285783" indent="-285783" algn="just">
              <a:buFont typeface="Wingdings" panose="05000000000000000000" pitchFamily="2" charset="2"/>
              <a:buChar char="Ø"/>
            </a:pPr>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1400" i="1" dirty="0">
                <a:latin typeface="Arial Narrow" panose="020B0606020202030204" pitchFamily="34" charset="0"/>
                <a:ea typeface="Scientia Bold" panose="02050703050505020204" pitchFamily="18" charset="0"/>
                <a:cs typeface="Times New Roman" panose="02020603050405020304" pitchFamily="18" charset="0"/>
              </a:rPr>
              <a:t>Впервые День единых действий, в память о геноциде советского народа нацистами и их пособниками в годы Великой Отечественной войны состоялся в 2021 году. В нём приняли участие 22 государства мира, 82 субъекта Российской Федерации, 7,6 млн. человек. </a:t>
            </a:r>
          </a:p>
          <a:p>
            <a:pPr marL="285783" indent="-285783" algn="just">
              <a:buFont typeface="Wingdings" panose="05000000000000000000" pitchFamily="2" charset="2"/>
              <a:buChar char="Ø"/>
            </a:pPr>
            <a:r>
              <a:rPr lang="ru-RU" sz="1400" i="1" dirty="0">
                <a:latin typeface="Arial Narrow" panose="020B0606020202030204" pitchFamily="34" charset="0"/>
                <a:ea typeface="Scientia Bold" panose="02050703050505020204" pitchFamily="18" charset="0"/>
                <a:cs typeface="Times New Roman" panose="02020603050405020304" pitchFamily="18" charset="0"/>
              </a:rPr>
              <a:t>Именно 19 апреля в 1943 году был издан Указ Президиума Верховного Совета СССР № 39 «О мерах наказания для немецко-фашистских злодеев, виновных в убийствах и истязаниях советского гражданского населения и пленных красноармейцев, для шпионов, изменников родины из числа советских граждан и для их пособников». Появление этого документа было первым фактом признания целенаправленной и масштабной политики нацистов и их пособников по уничтожению мирного населения на оккупированной территории и наказуемости таких преступлений. </a:t>
            </a:r>
            <a:endParaRPr lang="ru-RU" sz="14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22" name="TextBox 21"/>
          <p:cNvSpPr txBox="1"/>
          <p:nvPr/>
        </p:nvSpPr>
        <p:spPr>
          <a:xfrm>
            <a:off x="247909" y="297768"/>
            <a:ext cx="5069849" cy="584775"/>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ДЕНЬ ЕДИНЫХ ДЕЙСТВИЙ</a:t>
            </a:r>
          </a:p>
        </p:txBody>
      </p:sp>
      <p:pic>
        <p:nvPicPr>
          <p:cNvPr id="2050" name="Picture 2" descr="Выставка «Без срока давности. Суды истории» в МарГУ">
            <a:extLst>
              <a:ext uri="{FF2B5EF4-FFF2-40B4-BE49-F238E27FC236}">
                <a16:creationId xmlns:a16="http://schemas.microsoft.com/office/drawing/2014/main" id="{37504ED1-28A6-4913-9DA7-6EB2B241B7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5889" y="3577972"/>
            <a:ext cx="4149300" cy="2766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В Великом Новгороде начала работу Всероссийская выставка «Без срока  давности. Суды истории» - 53 Новости">
            <a:extLst>
              <a:ext uri="{FF2B5EF4-FFF2-40B4-BE49-F238E27FC236}">
                <a16:creationId xmlns:a16="http://schemas.microsoft.com/office/drawing/2014/main" id="{F8423201-5E4E-444E-BC4F-6669BC4C5D7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35889" y="405886"/>
            <a:ext cx="4148662" cy="2766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796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365617" y="1402630"/>
            <a:ext cx="7422329" cy="4739887"/>
          </a:xfrm>
          <a:prstGeom prst="rect">
            <a:avLst/>
          </a:prstGeom>
        </p:spPr>
        <p:txBody>
          <a:bodyPr wrap="square">
            <a:spAutoFit/>
          </a:bodyPr>
          <a:lstStyle/>
          <a:p>
            <a:pPr algn="just"/>
            <a:endParaRPr lang="ru-RU" sz="1401"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рамках проекта Поисковое движение России также выступило соорганизатором ряда молодёжных конкурсов. Крупнейший – Всероссийский конкурс школьных сочинений «Без срока давности», организованный Министерством просвещения Российской Федерации. Конкурс проводится с 2020 года, в этом году его участниками стали почти 600 000 учащихся школ и СПО со всей России и образовательных учреждений МИД РФ за рубежом.</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2021 г. впервые для подростков проводился Всероссийский заочный конкурс </a:t>
            </a:r>
            <a:r>
              <a:rPr lang="ru-RU" b="1" dirty="0" err="1">
                <a:latin typeface="Arial Narrow" panose="020B0606020202030204" pitchFamily="34" charset="0"/>
                <a:ea typeface="Scientia Bold" panose="02050703050505020204" pitchFamily="18" charset="0"/>
                <a:cs typeface="Times New Roman" panose="02020603050405020304" pitchFamily="18" charset="0"/>
              </a:rPr>
              <a:t>медиаработ</a:t>
            </a:r>
            <a:r>
              <a:rPr lang="ru-RU" b="1" dirty="0">
                <a:latin typeface="Arial Narrow" panose="020B0606020202030204" pitchFamily="34" charset="0"/>
                <a:ea typeface="Scientia Bold" panose="02050703050505020204" pitchFamily="18" charset="0"/>
                <a:cs typeface="Times New Roman" panose="02020603050405020304" pitchFamily="18" charset="0"/>
              </a:rPr>
              <a:t> «Без срока давности: непокоренные». Участники подготовили </a:t>
            </a:r>
            <a:r>
              <a:rPr lang="ru-RU" b="1" dirty="0" err="1">
                <a:latin typeface="Arial Narrow" panose="020B0606020202030204" pitchFamily="34" charset="0"/>
                <a:ea typeface="Scientia Bold" panose="02050703050505020204" pitchFamily="18" charset="0"/>
                <a:cs typeface="Times New Roman" panose="02020603050405020304" pitchFamily="18" charset="0"/>
              </a:rPr>
              <a:t>медиаработы</a:t>
            </a:r>
            <a:r>
              <a:rPr lang="ru-RU" b="1" dirty="0">
                <a:latin typeface="Arial Narrow" panose="020B0606020202030204" pitchFamily="34" charset="0"/>
                <a:ea typeface="Scientia Bold" panose="02050703050505020204" pitchFamily="18" charset="0"/>
                <a:cs typeface="Times New Roman" panose="02020603050405020304" pitchFamily="18" charset="0"/>
              </a:rPr>
              <a:t> о мирных советских жителях, которые стали жертвами гитлеровской политики массового уничтожения людей в годы Великой Отечественной войны 1941-1945 годов. 16 лучших фильмов вошли в Киноальманах конкурса и получили диплом Российского государственного архива кинофотодокументов «Фильм, удостоенный государственного хранения».</a:t>
            </a:r>
          </a:p>
        </p:txBody>
      </p:sp>
      <p:pic>
        <p:nvPicPr>
          <p:cNvPr id="10" name="Picture 2">
            <a:extLst>
              <a:ext uri="{FF2B5EF4-FFF2-40B4-BE49-F238E27FC236}">
                <a16:creationId xmlns:a16="http://schemas.microsoft.com/office/drawing/2014/main" id="{E316691F-66A8-4B1E-9711-1700BA53F9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1323" y="3673234"/>
            <a:ext cx="4057304" cy="270486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3227EB2B-0604-4F9B-A8E4-555DC05B329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61949" y="479898"/>
            <a:ext cx="4056678" cy="270486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6E1B14D-6EA3-40C6-A60E-62A74448570F}"/>
              </a:ext>
            </a:extLst>
          </p:cNvPr>
          <p:cNvSpPr txBox="1"/>
          <p:nvPr/>
        </p:nvSpPr>
        <p:spPr>
          <a:xfrm>
            <a:off x="493509" y="378150"/>
            <a:ext cx="6921139" cy="646331"/>
          </a:xfrm>
          <a:prstGeom prst="rect">
            <a:avLst/>
          </a:prstGeom>
          <a:noFill/>
        </p:spPr>
        <p:txBody>
          <a:bodyPr wrap="square" rtlCol="0" anchor="ctr">
            <a:spAutoFit/>
          </a:bodyPr>
          <a:lstStyle/>
          <a:p>
            <a:r>
              <a:rPr lang="ru-RU" sz="36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КОНКУРСЫ ПРОЕКТА</a:t>
            </a:r>
          </a:p>
        </p:txBody>
      </p:sp>
    </p:spTree>
    <p:extLst>
      <p:ext uri="{BB962C8B-B14F-4D97-AF65-F5344CB8AC3E}">
        <p14:creationId xmlns:p14="http://schemas.microsoft.com/office/powerpoint/2010/main" val="757834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158350" y="1233587"/>
            <a:ext cx="6919616" cy="5078313"/>
          </a:xfrm>
          <a:prstGeom prst="rect">
            <a:avLst/>
          </a:prstGeom>
        </p:spPr>
        <p:txBody>
          <a:bodyPr wrap="square">
            <a:spAutoFit/>
          </a:bodyPr>
          <a:lstStyle/>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апреле 2021 г. стартовал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Всероссийский студенческий архитектурный конкурс «Без срока давности. Минута молчания»</a:t>
            </a:r>
            <a:r>
              <a:rPr lang="ru-RU" b="1" dirty="0">
                <a:latin typeface="Arial Narrow" panose="020B0606020202030204" pitchFamily="34" charset="0"/>
                <a:ea typeface="Scientia Bold" panose="02050703050505020204" pitchFamily="18" charset="0"/>
                <a:cs typeface="Times New Roman" panose="02020603050405020304" pitchFamily="18" charset="0"/>
              </a:rPr>
              <a:t>. Конкурс направлен на вовлечение молодых архитекторов в процесс визуализации образов исторической памяти геноцида советского мирного населения во время Великой Отечественной войны. </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мае 2023 г. состоялась выставка финалистов второго конкурса. На выставке были представлены работы студентов из 30 вузов, в общей сложности – 100 работ. По ним жюри поставило наиболее высокие баллы во время двух этапов отбора – региональном и федеральном. Всего на участие в конкурсе подали более 300 заявок из разных регионов России.</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Участники представляли работы по трём номинациям: «Временные арт-объекты для экспонирования на улицах и парках», «Эскизы малых архитектурных форм: памятников, мемориальных досок» и «Виртуальные архитектурные объект» - 3D модели, анимации.</a:t>
            </a:r>
          </a:p>
        </p:txBody>
      </p:sp>
      <p:pic>
        <p:nvPicPr>
          <p:cNvPr id="10" name="Рисунок 9">
            <a:extLst>
              <a:ext uri="{FF2B5EF4-FFF2-40B4-BE49-F238E27FC236}">
                <a16:creationId xmlns:a16="http://schemas.microsoft.com/office/drawing/2014/main" id="{4C7C3D25-3B6F-467F-AE0C-195316A9DA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922" t="31326" r="-631" b="38513"/>
          <a:stretch/>
        </p:blipFill>
        <p:spPr>
          <a:xfrm>
            <a:off x="8569595" y="4243403"/>
            <a:ext cx="3622090" cy="2068497"/>
          </a:xfrm>
          <a:prstGeom prst="rect">
            <a:avLst/>
          </a:prstGeom>
        </p:spPr>
      </p:pic>
      <p:sp>
        <p:nvSpPr>
          <p:cNvPr id="9" name="TextBox 8">
            <a:extLst>
              <a:ext uri="{FF2B5EF4-FFF2-40B4-BE49-F238E27FC236}">
                <a16:creationId xmlns:a16="http://schemas.microsoft.com/office/drawing/2014/main" id="{9DE78805-5A73-41CB-9B10-F538C8BEB4A8}"/>
              </a:ext>
            </a:extLst>
          </p:cNvPr>
          <p:cNvSpPr txBox="1"/>
          <p:nvPr/>
        </p:nvSpPr>
        <p:spPr>
          <a:xfrm>
            <a:off x="493509" y="378150"/>
            <a:ext cx="6921139" cy="646331"/>
          </a:xfrm>
          <a:prstGeom prst="rect">
            <a:avLst/>
          </a:prstGeom>
          <a:noFill/>
        </p:spPr>
        <p:txBody>
          <a:bodyPr wrap="square" rtlCol="0" anchor="ctr">
            <a:spAutoFit/>
          </a:bodyPr>
          <a:lstStyle/>
          <a:p>
            <a:r>
              <a:rPr lang="ru-RU" sz="36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КОНКУРСЫ ПРОЕКТА</a:t>
            </a:r>
          </a:p>
        </p:txBody>
      </p:sp>
      <p:pic>
        <p:nvPicPr>
          <p:cNvPr id="2050" name="Picture 2">
            <a:extLst>
              <a:ext uri="{FF2B5EF4-FFF2-40B4-BE49-F238E27FC236}">
                <a16:creationId xmlns:a16="http://schemas.microsoft.com/office/drawing/2014/main" id="{B9813175-963B-4A7F-A974-877E8413C17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91000" y="1923649"/>
            <a:ext cx="4016157" cy="26778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Рисунок 1">
            <a:extLst>
              <a:ext uri="{FF2B5EF4-FFF2-40B4-BE49-F238E27FC236}">
                <a16:creationId xmlns:a16="http://schemas.microsoft.com/office/drawing/2014/main" id="{4ECC295B-4C54-4C07-B9F2-54E7B469EAF8}"/>
              </a:ext>
            </a:extLst>
          </p:cNvPr>
          <p:cNvPicPr>
            <a:picLocks noChangeAspect="1"/>
          </p:cNvPicPr>
          <p:nvPr/>
        </p:nvPicPr>
        <p:blipFill>
          <a:blip r:embed="rId6"/>
          <a:stretch>
            <a:fillRect/>
          </a:stretch>
        </p:blipFill>
        <p:spPr>
          <a:xfrm>
            <a:off x="8317253" y="4330163"/>
            <a:ext cx="3789904" cy="2527837"/>
          </a:xfrm>
          <a:prstGeom prst="rect">
            <a:avLst/>
          </a:prstGeom>
          <a:ln>
            <a:noFill/>
          </a:ln>
          <a:effectLst>
            <a:outerShdw blurRad="292100" dist="139700" dir="2700000" algn="tl" rotWithShape="0">
              <a:srgbClr val="333333">
                <a:alpha val="65000"/>
              </a:srgbClr>
            </a:outerShdw>
          </a:effectLst>
        </p:spPr>
      </p:pic>
      <p:pic>
        <p:nvPicPr>
          <p:cNvPr id="3076" name="Picture 4" descr="Подведены итоги Всероссийского студенческого архитектурного конкурса «Без  срока давности. Минута молчания»">
            <a:extLst>
              <a:ext uri="{FF2B5EF4-FFF2-40B4-BE49-F238E27FC236}">
                <a16:creationId xmlns:a16="http://schemas.microsoft.com/office/drawing/2014/main" id="{2171FF2A-942C-4599-88D9-109F7CED81A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13" y="0"/>
            <a:ext cx="4944344" cy="2256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067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 y="-175"/>
            <a:ext cx="12191689" cy="6858175"/>
          </a:xfrm>
          <a:prstGeom prst="rect">
            <a:avLst/>
          </a:prstGeom>
        </p:spPr>
      </p:pic>
      <p:sp>
        <p:nvSpPr>
          <p:cNvPr id="13" name="Прямоугольник 12"/>
          <p:cNvSpPr/>
          <p:nvPr/>
        </p:nvSpPr>
        <p:spPr>
          <a:xfrm>
            <a:off x="158350" y="1233587"/>
            <a:ext cx="7411374" cy="5078313"/>
          </a:xfrm>
          <a:prstGeom prst="rect">
            <a:avLst/>
          </a:prstGeom>
        </p:spPr>
        <p:txBody>
          <a:bodyPr wrap="square">
            <a:spAutoFit/>
          </a:bodyPr>
          <a:lstStyle/>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июле 2023 г. был объявлен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1-й Фестиваль творческих возможностей «Без срока давности»</a:t>
            </a:r>
            <a:r>
              <a:rPr lang="ru-RU" b="1" dirty="0">
                <a:latin typeface="Arial Narrow" panose="020B0606020202030204" pitchFamily="34" charset="0"/>
                <a:ea typeface="Scientia Bold" panose="02050703050505020204" pitchFamily="18" charset="0"/>
                <a:cs typeface="Times New Roman" panose="02020603050405020304" pitchFamily="18" charset="0"/>
              </a:rPr>
              <a:t>.</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На конкурс фестиваля по теме поступило порядка 2000 заявок от участников из 63 регионов России. Эксперты определили 20 финалистов в четырёх номинациях из Северо-Западного, Уральского, Дальневосточного, Центрального, Южного, Сибирского федеральных округов, Донецкой народной республики и Республики Крым.</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Отбор лучших работ авторов произведений на тему «Факты и свидетельства геноцида мирных советских людей нацистами и их пособниками на оккупированных территориях СССР во время Великой Отечественной войны» проводился по четырём номинациям: «Живопись», «Музыка», «Поэзия», «Проза».</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В дальнейшем, организаторы Фестиваля планируют развивать творческую лабораторию, проводить мастер-классы, новые читки пьес, спектакли и гастроли в 2023 – 2024 годах.</a:t>
            </a:r>
          </a:p>
        </p:txBody>
      </p:sp>
      <p:pic>
        <p:nvPicPr>
          <p:cNvPr id="10" name="Рисунок 9">
            <a:extLst>
              <a:ext uri="{FF2B5EF4-FFF2-40B4-BE49-F238E27FC236}">
                <a16:creationId xmlns:a16="http://schemas.microsoft.com/office/drawing/2014/main" id="{4C7C3D25-3B6F-467F-AE0C-195316A9DA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922" t="31326" r="-631" b="38513"/>
          <a:stretch/>
        </p:blipFill>
        <p:spPr>
          <a:xfrm>
            <a:off x="8569595" y="4243403"/>
            <a:ext cx="3622090" cy="2068497"/>
          </a:xfrm>
          <a:prstGeom prst="rect">
            <a:avLst/>
          </a:prstGeom>
        </p:spPr>
      </p:pic>
      <p:sp>
        <p:nvSpPr>
          <p:cNvPr id="9" name="TextBox 8">
            <a:extLst>
              <a:ext uri="{FF2B5EF4-FFF2-40B4-BE49-F238E27FC236}">
                <a16:creationId xmlns:a16="http://schemas.microsoft.com/office/drawing/2014/main" id="{9DE78805-5A73-41CB-9B10-F538C8BEB4A8}"/>
              </a:ext>
            </a:extLst>
          </p:cNvPr>
          <p:cNvSpPr txBox="1"/>
          <p:nvPr/>
        </p:nvSpPr>
        <p:spPr>
          <a:xfrm>
            <a:off x="493509" y="378150"/>
            <a:ext cx="6921139" cy="646331"/>
          </a:xfrm>
          <a:prstGeom prst="rect">
            <a:avLst/>
          </a:prstGeom>
          <a:noFill/>
        </p:spPr>
        <p:txBody>
          <a:bodyPr wrap="square" rtlCol="0" anchor="ctr">
            <a:spAutoFit/>
          </a:bodyPr>
          <a:lstStyle/>
          <a:p>
            <a:r>
              <a:rPr lang="ru-RU" sz="36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КОНКУРСЫ ПРОЕКТА</a:t>
            </a:r>
          </a:p>
        </p:txBody>
      </p:sp>
      <p:pic>
        <p:nvPicPr>
          <p:cNvPr id="4" name="Рисунок 3">
            <a:extLst>
              <a:ext uri="{FF2B5EF4-FFF2-40B4-BE49-F238E27FC236}">
                <a16:creationId xmlns:a16="http://schemas.microsoft.com/office/drawing/2014/main" id="{09784545-7083-4FE9-A6DB-6317ED8EFC32}"/>
              </a:ext>
            </a:extLst>
          </p:cNvPr>
          <p:cNvPicPr>
            <a:picLocks noChangeAspect="1"/>
          </p:cNvPicPr>
          <p:nvPr/>
        </p:nvPicPr>
        <p:blipFill>
          <a:blip r:embed="rId5"/>
          <a:stretch>
            <a:fillRect/>
          </a:stretch>
        </p:blipFill>
        <p:spPr>
          <a:xfrm>
            <a:off x="7865175" y="1986742"/>
            <a:ext cx="4326510" cy="2884340"/>
          </a:xfrm>
          <a:prstGeom prst="rect">
            <a:avLst/>
          </a:prstGeom>
          <a:ln>
            <a:noFill/>
          </a:ln>
          <a:effectLst>
            <a:outerShdw blurRad="292100" dist="139700" dir="2700000" algn="tl" rotWithShape="0">
              <a:srgbClr val="333333">
                <a:alpha val="65000"/>
              </a:srgbClr>
            </a:outerShdw>
          </a:effectLst>
        </p:spPr>
      </p:pic>
      <p:pic>
        <p:nvPicPr>
          <p:cNvPr id="3" name="Рисунок 2">
            <a:extLst>
              <a:ext uri="{FF2B5EF4-FFF2-40B4-BE49-F238E27FC236}">
                <a16:creationId xmlns:a16="http://schemas.microsoft.com/office/drawing/2014/main" id="{63EB9EB6-BFC9-4D9D-AF58-FCA58B8C33EE}"/>
              </a:ext>
            </a:extLst>
          </p:cNvPr>
          <p:cNvPicPr>
            <a:picLocks noChangeAspect="1"/>
          </p:cNvPicPr>
          <p:nvPr/>
        </p:nvPicPr>
        <p:blipFill>
          <a:blip r:embed="rId6"/>
          <a:stretch>
            <a:fillRect/>
          </a:stretch>
        </p:blipFill>
        <p:spPr>
          <a:xfrm>
            <a:off x="8411560" y="-40020"/>
            <a:ext cx="3622090" cy="2414726"/>
          </a:xfrm>
          <a:prstGeom prst="rect">
            <a:avLst/>
          </a:prstGeom>
          <a:ln>
            <a:noFill/>
          </a:ln>
          <a:effectLst>
            <a:outerShdw blurRad="292100" dist="139700" dir="2700000" algn="tl" rotWithShape="0">
              <a:srgbClr val="333333">
                <a:alpha val="65000"/>
              </a:srgbClr>
            </a:outerShdw>
          </a:effectLst>
        </p:spPr>
      </p:pic>
      <p:pic>
        <p:nvPicPr>
          <p:cNvPr id="5" name="Рисунок 4">
            <a:extLst>
              <a:ext uri="{FF2B5EF4-FFF2-40B4-BE49-F238E27FC236}">
                <a16:creationId xmlns:a16="http://schemas.microsoft.com/office/drawing/2014/main" id="{13812199-E275-4F62-AEE0-9EE14DA6DD26}"/>
              </a:ext>
            </a:extLst>
          </p:cNvPr>
          <p:cNvPicPr>
            <a:picLocks noChangeAspect="1"/>
          </p:cNvPicPr>
          <p:nvPr/>
        </p:nvPicPr>
        <p:blipFill>
          <a:blip r:embed="rId7"/>
          <a:stretch>
            <a:fillRect/>
          </a:stretch>
        </p:blipFill>
        <p:spPr>
          <a:xfrm>
            <a:off x="8601471" y="4633273"/>
            <a:ext cx="3337089" cy="22247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30863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0" y="842266"/>
            <a:ext cx="7405768" cy="5632311"/>
          </a:xfrm>
          <a:prstGeom prst="rect">
            <a:avLst/>
          </a:prstGeom>
        </p:spPr>
        <p:txBody>
          <a:bodyPr wrap="square">
            <a:spAutoFit/>
          </a:bodyPr>
          <a:lstStyle/>
          <a:p>
            <a:pPr algn="just"/>
            <a:r>
              <a:rPr lang="ru-RU" sz="2000" b="1" dirty="0">
                <a:latin typeface="Arial Narrow" pitchFamily="34" charset="0"/>
              </a:rPr>
              <a:t>Всероссийский проект «Без срока давности» был инициирован Поисковым движением России и впервые представлен в декабре 2018 года на 40-м заседании Российского организационного комитета «Победа». По итогам 41-го заседания Российского организационного комитета «Победа» Правительством Российской Федерации были разработаны поручения для руководителей субъектов Российской Федерации, а также ряда министерств и ведомств по реализации проекта.</a:t>
            </a:r>
          </a:p>
          <a:p>
            <a:pPr algn="just"/>
            <a:endParaRPr lang="ru-RU" sz="2000" b="1" dirty="0">
              <a:latin typeface="Arial Narrow" pitchFamily="34" charset="0"/>
            </a:endParaRPr>
          </a:p>
          <a:p>
            <a:pPr algn="just"/>
            <a:r>
              <a:rPr lang="ru-RU" sz="2000" b="1" dirty="0">
                <a:latin typeface="Arial Narrow" pitchFamily="34" charset="0"/>
              </a:rPr>
              <a:t>Проект «Без срока давности» создан с целью сохранения исторической памяти о трагедии мирного населения СССР – жертв военных преступлений нацистов и их пособников в период Великой Отечественной войны.</a:t>
            </a:r>
          </a:p>
          <a:p>
            <a:pPr algn="just"/>
            <a:endParaRPr lang="ru-RU" sz="2000" b="1" dirty="0">
              <a:latin typeface="Arial Narrow" pitchFamily="34" charset="0"/>
            </a:endParaRPr>
          </a:p>
          <a:p>
            <a:pPr algn="just"/>
            <a:r>
              <a:rPr lang="ru-RU" sz="2000" b="1" dirty="0">
                <a:latin typeface="Arial Narrow" pitchFamily="34" charset="0"/>
              </a:rPr>
              <a:t>Проект призван способствовать формированию в общественном сознании чувства неприятия нацизма и устойчивого представления о неотвратимости наказания за преступления против человечества, какой бы срок давности они ни имели.</a:t>
            </a:r>
          </a:p>
        </p:txBody>
      </p:sp>
      <p:pic>
        <p:nvPicPr>
          <p:cNvPr id="1026" name="Picture 2" descr="На заседании Российского организационного комитета &amp;quot;Победа&amp;quot; под  председательством Владимира Путина обсуждали Мемориал советскому солдату в  Ржевском районе - ТИ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635" y="277300"/>
            <a:ext cx="4432500" cy="33307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Заседание Российского организационного комитета «Победа» • Президент Росси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2635" y="3770411"/>
            <a:ext cx="4432500" cy="273568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84631" y="257491"/>
            <a:ext cx="6921139" cy="584775"/>
          </a:xfrm>
          <a:prstGeom prst="rect">
            <a:avLst/>
          </a:prstGeom>
          <a:noFill/>
        </p:spPr>
        <p:txBody>
          <a:bodyPr wrap="square" rtlCol="0" anchor="ctr">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История проекта</a:t>
            </a:r>
          </a:p>
        </p:txBody>
      </p:sp>
    </p:spTree>
    <p:extLst>
      <p:ext uri="{BB962C8B-B14F-4D97-AF65-F5344CB8AC3E}">
        <p14:creationId xmlns:p14="http://schemas.microsoft.com/office/powerpoint/2010/main" val="1255631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166952" y="1399163"/>
            <a:ext cx="7930089" cy="4247317"/>
          </a:xfrm>
          <a:prstGeom prst="rect">
            <a:avLst/>
          </a:prstGeom>
        </p:spPr>
        <p:txBody>
          <a:bodyPr wrap="square">
            <a:spAutoFit/>
          </a:bodyPr>
          <a:lstStyle/>
          <a:p>
            <a:pPr marL="285783" indent="-285783" algn="just">
              <a:buClr>
                <a:schemeClr val="accent6">
                  <a:lumMod val="50000"/>
                </a:schemeClr>
              </a:buClr>
              <a:buFont typeface="Wingdings" panose="05000000000000000000" pitchFamily="2" charset="2"/>
              <a:buChar char="Ø"/>
            </a:pPr>
            <a:r>
              <a:rPr lang="ru-RU" b="1" dirty="0">
                <a:latin typeface="Arial Narrow" panose="020B0606020202030204" pitchFamily="34" charset="0"/>
                <a:ea typeface="Scientia Bold" panose="02050703050505020204" pitchFamily="18" charset="0"/>
                <a:cs typeface="Times New Roman" panose="02020603050405020304" pitchFamily="18" charset="0"/>
              </a:rPr>
              <a:t>Цель Семинара: развитие и продвижение федерального проекта «Без срока давности» в среде различных целевых молодёжных аудиторий, в том числе с учётом их профессиональной ориентации. В рамках семинара участники и эксперты обмениваются опытом и лучшими практиками по реализации проекта «Без срока давности».</a:t>
            </a:r>
            <a:endPar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endPar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5-7 декабря 2021 г. </a:t>
            </a:r>
            <a:r>
              <a:rPr lang="ru-RU" b="1" dirty="0">
                <a:latin typeface="Arial Narrow" panose="020B0606020202030204" pitchFamily="34" charset="0"/>
                <a:ea typeface="Scientia Bold" panose="02050703050505020204" pitchFamily="18" charset="0"/>
                <a:cs typeface="Times New Roman" panose="02020603050405020304" pitchFamily="18" charset="0"/>
              </a:rPr>
              <a:t>– Москва, Музей Победы</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28-30 июля 2022 г. </a:t>
            </a:r>
            <a:r>
              <a:rPr lang="ru-RU" b="1" dirty="0">
                <a:latin typeface="Arial Narrow" panose="020B0606020202030204" pitchFamily="34" charset="0"/>
                <a:ea typeface="Scientia Bold" panose="02050703050505020204" pitchFamily="18" charset="0"/>
                <a:cs typeface="Times New Roman" panose="02020603050405020304" pitchFamily="18" charset="0"/>
              </a:rPr>
              <a:t>– Московская область, Мастерская управления «Сенеж»</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25-27 октября 2022 г. </a:t>
            </a:r>
            <a:r>
              <a:rPr lang="ru-RU" b="1" dirty="0">
                <a:latin typeface="Arial Narrow" panose="020B0606020202030204" pitchFamily="34" charset="0"/>
                <a:ea typeface="Scientia Bold" panose="02050703050505020204" pitchFamily="18" charset="0"/>
                <a:cs typeface="Times New Roman" panose="02020603050405020304" pitchFamily="18" charset="0"/>
              </a:rPr>
              <a:t>– Брянск</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22-24 июня 2023 г. </a:t>
            </a:r>
            <a:r>
              <a:rPr lang="ru-RU" b="1" dirty="0">
                <a:latin typeface="Arial Narrow" panose="020B0606020202030204" pitchFamily="34" charset="0"/>
                <a:ea typeface="Scientia Bold" panose="02050703050505020204" pitchFamily="18" charset="0"/>
                <a:cs typeface="Times New Roman" panose="02020603050405020304" pitchFamily="18" charset="0"/>
              </a:rPr>
              <a:t>– Московская область, Мастерская управления «Сенеж»</a:t>
            </a:r>
          </a:p>
          <a:p>
            <a:pPr marL="285783" indent="-285783" algn="just">
              <a:buFont typeface="Wingdings" panose="05000000000000000000" pitchFamily="2" charset="2"/>
              <a:buChar char="Ø"/>
            </a:pPr>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19-22 октября 2023 г. </a:t>
            </a:r>
            <a:r>
              <a:rPr lang="ru-RU" b="1" dirty="0">
                <a:latin typeface="Arial Narrow" panose="020B0606020202030204" pitchFamily="34" charset="0"/>
                <a:ea typeface="Scientia Bold" panose="02050703050505020204" pitchFamily="18" charset="0"/>
                <a:cs typeface="Times New Roman" panose="02020603050405020304" pitchFamily="18" charset="0"/>
              </a:rPr>
              <a:t>– Новгородская область</a:t>
            </a:r>
          </a:p>
        </p:txBody>
      </p:sp>
      <p:sp>
        <p:nvSpPr>
          <p:cNvPr id="22" name="TextBox 21"/>
          <p:cNvSpPr txBox="1"/>
          <p:nvPr/>
        </p:nvSpPr>
        <p:spPr>
          <a:xfrm>
            <a:off x="573407" y="212583"/>
            <a:ext cx="7295120" cy="1077218"/>
          </a:xfrm>
          <a:prstGeom prst="rect">
            <a:avLst/>
          </a:prstGeom>
          <a:noFill/>
        </p:spPr>
        <p:txBody>
          <a:bodyPr wrap="squar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ВСЕРОССИЙСКИЙ СЕМИНАР</a:t>
            </a:r>
            <a:b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br>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«БЕЗ СРОКА ДАВНОСТИ»</a:t>
            </a:r>
          </a:p>
        </p:txBody>
      </p:sp>
      <p:pic>
        <p:nvPicPr>
          <p:cNvPr id="2" name="Рисунок 1">
            <a:extLst>
              <a:ext uri="{FF2B5EF4-FFF2-40B4-BE49-F238E27FC236}">
                <a16:creationId xmlns:a16="http://schemas.microsoft.com/office/drawing/2014/main" id="{BC01D40C-92F7-4D42-8CE5-D0EC2DC64760}"/>
              </a:ext>
            </a:extLst>
          </p:cNvPr>
          <p:cNvPicPr>
            <a:picLocks noChangeAspect="1"/>
          </p:cNvPicPr>
          <p:nvPr/>
        </p:nvPicPr>
        <p:blipFill>
          <a:blip r:embed="rId4"/>
          <a:stretch>
            <a:fillRect/>
          </a:stretch>
        </p:blipFill>
        <p:spPr>
          <a:xfrm>
            <a:off x="8296268" y="3038440"/>
            <a:ext cx="3697575" cy="3458508"/>
          </a:xfrm>
          <a:prstGeom prst="rect">
            <a:avLst/>
          </a:prstGeom>
        </p:spPr>
      </p:pic>
      <p:sp>
        <p:nvSpPr>
          <p:cNvPr id="4" name="AutoShape 2" descr="РОСПАТРИОТЦЕНТР - Новости">
            <a:extLst>
              <a:ext uri="{FF2B5EF4-FFF2-40B4-BE49-F238E27FC236}">
                <a16:creationId xmlns:a16="http://schemas.microsoft.com/office/drawing/2014/main" id="{3A6817F3-3147-4746-B0D1-F1C98F99F0C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 name="Рисунок 2">
            <a:extLst>
              <a:ext uri="{FF2B5EF4-FFF2-40B4-BE49-F238E27FC236}">
                <a16:creationId xmlns:a16="http://schemas.microsoft.com/office/drawing/2014/main" id="{D37B7631-86C8-4B4A-8A88-037BD7367910}"/>
              </a:ext>
            </a:extLst>
          </p:cNvPr>
          <p:cNvPicPr>
            <a:picLocks noChangeAspect="1"/>
          </p:cNvPicPr>
          <p:nvPr/>
        </p:nvPicPr>
        <p:blipFill>
          <a:blip r:embed="rId5"/>
          <a:stretch>
            <a:fillRect/>
          </a:stretch>
        </p:blipFill>
        <p:spPr>
          <a:xfrm>
            <a:off x="8296268" y="286906"/>
            <a:ext cx="3696509" cy="2464629"/>
          </a:xfrm>
          <a:prstGeom prst="rect">
            <a:avLst/>
          </a:prstGeom>
        </p:spPr>
      </p:pic>
      <p:pic>
        <p:nvPicPr>
          <p:cNvPr id="8" name="Рисунок 7">
            <a:extLst>
              <a:ext uri="{FF2B5EF4-FFF2-40B4-BE49-F238E27FC236}">
                <a16:creationId xmlns:a16="http://schemas.microsoft.com/office/drawing/2014/main" id="{6411814F-177C-4D43-8440-5928FCB7F6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6000" y="4682535"/>
            <a:ext cx="2667821" cy="2667821"/>
          </a:xfrm>
          <a:prstGeom prst="rect">
            <a:avLst/>
          </a:prstGeom>
        </p:spPr>
      </p:pic>
      <p:pic>
        <p:nvPicPr>
          <p:cNvPr id="9" name="Picture 4" descr="Федеральное агентство по делам молодежи (Росмолодежь)">
            <a:extLst>
              <a:ext uri="{FF2B5EF4-FFF2-40B4-BE49-F238E27FC236}">
                <a16:creationId xmlns:a16="http://schemas.microsoft.com/office/drawing/2014/main" id="{C8DE16C5-78E0-4497-B27B-A7D955879CC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5187" y="5229730"/>
            <a:ext cx="1090813" cy="1466183"/>
          </a:xfrm>
          <a:prstGeom prst="rect">
            <a:avLst/>
          </a:prstGeom>
          <a:noFill/>
          <a:extLst>
            <a:ext uri="{909E8E84-426E-40DD-AFC4-6F175D3DCCD1}">
              <a14:hiddenFill xmlns:a14="http://schemas.microsoft.com/office/drawing/2010/main">
                <a:solidFill>
                  <a:srgbClr val="FFFFFF"/>
                </a:solidFill>
              </a14:hiddenFill>
            </a:ext>
          </a:extLst>
        </p:spPr>
      </p:pic>
      <p:pic>
        <p:nvPicPr>
          <p:cNvPr id="10" name="Рисунок 9">
            <a:extLst>
              <a:ext uri="{FF2B5EF4-FFF2-40B4-BE49-F238E27FC236}">
                <a16:creationId xmlns:a16="http://schemas.microsoft.com/office/drawing/2014/main" id="{9776C5A3-DEB6-4C72-9EFD-F861D6F4418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9737" y="5229099"/>
            <a:ext cx="4540856" cy="1779066"/>
          </a:xfrm>
          <a:prstGeom prst="rect">
            <a:avLst/>
          </a:prstGeom>
        </p:spPr>
      </p:pic>
    </p:spTree>
    <p:extLst>
      <p:ext uri="{BB962C8B-B14F-4D97-AF65-F5344CB8AC3E}">
        <p14:creationId xmlns:p14="http://schemas.microsoft.com/office/powerpoint/2010/main" val="2993281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103816" y="894795"/>
            <a:ext cx="7425628" cy="600164"/>
          </a:xfrm>
          <a:prstGeom prst="rect">
            <a:avLst/>
          </a:prstGeom>
        </p:spPr>
        <p:txBody>
          <a:bodyPr wrap="square">
            <a:spAutoFit/>
          </a:bodyPr>
          <a:lstStyle/>
          <a:p>
            <a:pPr algn="just"/>
            <a:endParaRPr lang="ru-RU" sz="1700" b="1" dirty="0">
              <a:latin typeface="Arial Narrow" panose="020B0606020202030204" pitchFamily="34" charset="0"/>
              <a:ea typeface="Scientia Bold" panose="02050703050505020204" pitchFamily="18" charset="0"/>
              <a:cs typeface="Times New Roman" panose="02020603050405020304" pitchFamily="18" charset="0"/>
            </a:endParaRPr>
          </a:p>
          <a:p>
            <a:pPr lvl="0"/>
            <a:endParaRPr lang="ru-RU" sz="16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22" name="TextBox 21"/>
          <p:cNvSpPr txBox="1"/>
          <p:nvPr/>
        </p:nvSpPr>
        <p:spPr>
          <a:xfrm>
            <a:off x="87728" y="359839"/>
            <a:ext cx="6812249" cy="584775"/>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ИНИЦИАТИВНЫЕ ГРУППЫ ПРОЕКТА</a:t>
            </a:r>
          </a:p>
        </p:txBody>
      </p:sp>
      <p:pic>
        <p:nvPicPr>
          <p:cNvPr id="8" name="Рисунок 7">
            <a:extLst>
              <a:ext uri="{FF2B5EF4-FFF2-40B4-BE49-F238E27FC236}">
                <a16:creationId xmlns:a16="http://schemas.microsoft.com/office/drawing/2014/main" id="{FABCB722-5DBA-4F85-8C3F-6B2AC7E06E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922" t="31326" r="-631" b="38513"/>
          <a:stretch/>
        </p:blipFill>
        <p:spPr>
          <a:xfrm>
            <a:off x="8569595" y="4243403"/>
            <a:ext cx="3622090" cy="2068497"/>
          </a:xfrm>
          <a:prstGeom prst="rect">
            <a:avLst/>
          </a:prstGeom>
        </p:spPr>
      </p:pic>
      <p:sp>
        <p:nvSpPr>
          <p:cNvPr id="9" name="Прямоугольник 8">
            <a:extLst>
              <a:ext uri="{FF2B5EF4-FFF2-40B4-BE49-F238E27FC236}">
                <a16:creationId xmlns:a16="http://schemas.microsoft.com/office/drawing/2014/main" id="{B5DA64BB-7B49-4F0F-93F6-BF6D349E74EB}"/>
              </a:ext>
            </a:extLst>
          </p:cNvPr>
          <p:cNvSpPr/>
          <p:nvPr/>
        </p:nvSpPr>
        <p:spPr>
          <a:xfrm>
            <a:off x="103815" y="894795"/>
            <a:ext cx="7859891" cy="5632311"/>
          </a:xfrm>
          <a:prstGeom prst="rect">
            <a:avLst/>
          </a:prstGeom>
        </p:spPr>
        <p:txBody>
          <a:bodyPr wrap="square">
            <a:spAutoFit/>
          </a:bodyPr>
          <a:lstStyle/>
          <a:p>
            <a:pPr algn="just"/>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2000" b="1" dirty="0">
                <a:latin typeface="Arial Narrow" panose="020B0606020202030204" pitchFamily="34" charset="0"/>
                <a:ea typeface="Scientia Bold" panose="02050703050505020204" pitchFamily="18" charset="0"/>
                <a:cs typeface="Times New Roman" panose="02020603050405020304" pitchFamily="18" charset="0"/>
              </a:rPr>
              <a:t>В 2022 г. были созданы первые инициативные группы проекта «Без срока давности». в задачи которых будет входить освещение на различных мероприятиях темы геноцида советского народа нацистами и их пособниками в годы Великой Отечественной войны. В их задачи вошло освещение на различных мероприятиях темы геноцида советского народа нацистами и их пособниками в годы Великой Отечественной войны. </a:t>
            </a:r>
          </a:p>
          <a:p>
            <a:pPr marL="285783" indent="-285783" algn="just">
              <a:buFont typeface="Wingdings" panose="05000000000000000000" pitchFamily="2" charset="2"/>
              <a:buChar char="Ø"/>
            </a:pPr>
            <a:endParaRPr lang="ru-RU" sz="20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20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Проект стартовал на Слёте инициативных групп в марте 2022 г. в Великом Новгороде. Участниками стали 50 активистов проекта из России, Белоруссии и Казахстана. </a:t>
            </a:r>
          </a:p>
          <a:p>
            <a:pPr marL="285783" indent="-285783" algn="just">
              <a:buFont typeface="Wingdings" panose="05000000000000000000" pitchFamily="2" charset="2"/>
              <a:buChar char="Ø"/>
            </a:pPr>
            <a:endParaRPr lang="ru-RU" sz="20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lgn="just">
              <a:buFont typeface="Wingdings" panose="05000000000000000000" pitchFamily="2" charset="2"/>
              <a:buChar char="Ø"/>
            </a:pPr>
            <a:r>
              <a:rPr lang="ru-RU" sz="20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rPr>
              <a:t>На сегодняшний день сформировано более 10 инициативных групп из Москвы, Карелии, Марий Эл, Волгоградской, Оренбургской, Псковской, Ростовской, Тверской и Тульской областей, а также из Казахстана и Белоруссии.</a:t>
            </a:r>
          </a:p>
          <a:p>
            <a:pPr lvl="0"/>
            <a:endParaRPr lang="ru-RU" sz="2000" b="1" dirty="0">
              <a:solidFill>
                <a:prstClr val="black"/>
              </a:solidFill>
              <a:latin typeface="Arial Narrow" panose="020B0606020202030204" pitchFamily="34" charset="0"/>
              <a:ea typeface="Scientia Bold" panose="020507030505050202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0F2BF56F-78F5-419D-B7AE-1CBC055D455C}"/>
              </a:ext>
            </a:extLst>
          </p:cNvPr>
          <p:cNvPicPr>
            <a:picLocks noChangeAspect="1"/>
          </p:cNvPicPr>
          <p:nvPr/>
        </p:nvPicPr>
        <p:blipFill>
          <a:blip r:embed="rId5"/>
          <a:stretch>
            <a:fillRect/>
          </a:stretch>
        </p:blipFill>
        <p:spPr>
          <a:xfrm>
            <a:off x="8135332" y="4519226"/>
            <a:ext cx="3938032" cy="2215143"/>
          </a:xfrm>
          <a:prstGeom prst="rect">
            <a:avLst/>
          </a:prstGeom>
          <a:ln>
            <a:noFill/>
          </a:ln>
          <a:effectLst>
            <a:outerShdw blurRad="190500" algn="tl" rotWithShape="0">
              <a:srgbClr val="000000">
                <a:alpha val="70000"/>
              </a:srgbClr>
            </a:outerShdw>
          </a:effectLst>
        </p:spPr>
      </p:pic>
      <p:pic>
        <p:nvPicPr>
          <p:cNvPr id="4" name="Рисунок 3">
            <a:extLst>
              <a:ext uri="{FF2B5EF4-FFF2-40B4-BE49-F238E27FC236}">
                <a16:creationId xmlns:a16="http://schemas.microsoft.com/office/drawing/2014/main" id="{1F0C4BCA-3AAC-4134-B3F9-9DF8F096FC28}"/>
              </a:ext>
            </a:extLst>
          </p:cNvPr>
          <p:cNvPicPr>
            <a:picLocks noChangeAspect="1"/>
          </p:cNvPicPr>
          <p:nvPr/>
        </p:nvPicPr>
        <p:blipFill>
          <a:blip r:embed="rId6"/>
          <a:stretch>
            <a:fillRect/>
          </a:stretch>
        </p:blipFill>
        <p:spPr>
          <a:xfrm>
            <a:off x="8710415" y="123631"/>
            <a:ext cx="3377769" cy="2252286"/>
          </a:xfrm>
          <a:prstGeom prst="rect">
            <a:avLst/>
          </a:prstGeom>
          <a:ln>
            <a:noFill/>
          </a:ln>
          <a:effectLst>
            <a:outerShdw blurRad="292100" dist="139700" dir="2700000" algn="tl" rotWithShape="0">
              <a:srgbClr val="333333">
                <a:alpha val="65000"/>
              </a:srgbClr>
            </a:outerShdw>
          </a:effectLst>
        </p:spPr>
      </p:pic>
      <p:pic>
        <p:nvPicPr>
          <p:cNvPr id="5" name="Рисунок 4">
            <a:extLst>
              <a:ext uri="{FF2B5EF4-FFF2-40B4-BE49-F238E27FC236}">
                <a16:creationId xmlns:a16="http://schemas.microsoft.com/office/drawing/2014/main" id="{3451C2AC-F495-4CDC-BB96-3B4A867557E2}"/>
              </a:ext>
            </a:extLst>
          </p:cNvPr>
          <p:cNvPicPr>
            <a:picLocks noChangeAspect="1"/>
          </p:cNvPicPr>
          <p:nvPr/>
        </p:nvPicPr>
        <p:blipFill>
          <a:blip r:embed="rId7"/>
          <a:stretch>
            <a:fillRect/>
          </a:stretch>
        </p:blipFill>
        <p:spPr>
          <a:xfrm>
            <a:off x="8398734" y="2130458"/>
            <a:ext cx="3557047" cy="26677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1004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64EE400C-66DC-4E14-BFFB-9F742EEB5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 y="-12103"/>
            <a:ext cx="12191135" cy="6858485"/>
          </a:xfrm>
          <a:prstGeom prst="rect">
            <a:avLst/>
          </a:prstGeom>
        </p:spPr>
      </p:pic>
      <p:sp>
        <p:nvSpPr>
          <p:cNvPr id="22" name="TextBox 21"/>
          <p:cNvSpPr txBox="1"/>
          <p:nvPr/>
        </p:nvSpPr>
        <p:spPr>
          <a:xfrm>
            <a:off x="6509213" y="877839"/>
            <a:ext cx="5156384" cy="523220"/>
          </a:xfrm>
          <a:prstGeom prst="rect">
            <a:avLst/>
          </a:prstGeom>
          <a:noFill/>
        </p:spPr>
        <p:txBody>
          <a:bodyPr wrap="square" rtlCol="0">
            <a:spAutoFit/>
          </a:bodyPr>
          <a:lstStyle/>
          <a:p>
            <a:pPr algn="ctr"/>
            <a:r>
              <a:rPr lang="ru-RU" sz="28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Поисковое движение России</a:t>
            </a:r>
          </a:p>
        </p:txBody>
      </p:sp>
      <p:sp>
        <p:nvSpPr>
          <p:cNvPr id="4" name="AutoShape 2" descr="РОСПАТРИОТЦЕНТР - Новости">
            <a:extLst>
              <a:ext uri="{FF2B5EF4-FFF2-40B4-BE49-F238E27FC236}">
                <a16:creationId xmlns:a16="http://schemas.microsoft.com/office/drawing/2014/main" id="{3A6817F3-3147-4746-B0D1-F1C98F99F0C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TextBox 7">
            <a:extLst>
              <a:ext uri="{FF2B5EF4-FFF2-40B4-BE49-F238E27FC236}">
                <a16:creationId xmlns:a16="http://schemas.microsoft.com/office/drawing/2014/main" id="{FB487AC1-7A79-4FAC-BB96-3323BF3A51C4}"/>
              </a:ext>
            </a:extLst>
          </p:cNvPr>
          <p:cNvSpPr txBox="1"/>
          <p:nvPr/>
        </p:nvSpPr>
        <p:spPr>
          <a:xfrm>
            <a:off x="446288" y="239649"/>
            <a:ext cx="11299423" cy="646331"/>
          </a:xfrm>
          <a:prstGeom prst="rect">
            <a:avLst/>
          </a:prstGeom>
          <a:noFill/>
        </p:spPr>
        <p:txBody>
          <a:bodyPr wrap="square" rtlCol="0" anchor="ctr">
            <a:spAutoFit/>
          </a:bodyPr>
          <a:lstStyle/>
          <a:p>
            <a:pPr algn="ctr"/>
            <a:r>
              <a:rPr lang="ru-RU" sz="36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ИНФОРМАЦИОННЫЕ РЕСУРСЫ ПРОЕКТА</a:t>
            </a:r>
          </a:p>
        </p:txBody>
      </p:sp>
      <p:pic>
        <p:nvPicPr>
          <p:cNvPr id="3" name="Рисунок 2">
            <a:extLst>
              <a:ext uri="{FF2B5EF4-FFF2-40B4-BE49-F238E27FC236}">
                <a16:creationId xmlns:a16="http://schemas.microsoft.com/office/drawing/2014/main" id="{F7D1FA5D-4126-4070-8D56-D242714F7034}"/>
              </a:ext>
            </a:extLst>
          </p:cNvPr>
          <p:cNvPicPr>
            <a:picLocks noChangeAspect="1"/>
          </p:cNvPicPr>
          <p:nvPr/>
        </p:nvPicPr>
        <p:blipFill>
          <a:blip r:embed="rId4"/>
          <a:stretch>
            <a:fillRect/>
          </a:stretch>
        </p:blipFill>
        <p:spPr>
          <a:xfrm>
            <a:off x="9087405" y="1342413"/>
            <a:ext cx="1621444" cy="1621444"/>
          </a:xfrm>
          <a:prstGeom prst="rect">
            <a:avLst/>
          </a:prstGeom>
        </p:spPr>
      </p:pic>
      <p:sp>
        <p:nvSpPr>
          <p:cNvPr id="12" name="Прямоугольник 11">
            <a:extLst>
              <a:ext uri="{FF2B5EF4-FFF2-40B4-BE49-F238E27FC236}">
                <a16:creationId xmlns:a16="http://schemas.microsoft.com/office/drawing/2014/main" id="{8A197B76-A416-474C-9B40-EA302A945738}"/>
              </a:ext>
            </a:extLst>
          </p:cNvPr>
          <p:cNvSpPr/>
          <p:nvPr/>
        </p:nvSpPr>
        <p:spPr>
          <a:xfrm>
            <a:off x="6459131" y="1718938"/>
            <a:ext cx="2943945" cy="707886"/>
          </a:xfrm>
          <a:prstGeom prst="rect">
            <a:avLst/>
          </a:prstGeom>
        </p:spPr>
        <p:txBody>
          <a:bodyPr wrap="square">
            <a:spAutoFit/>
          </a:bodyPr>
          <a:lstStyle/>
          <a:p>
            <a:pPr algn="ctr"/>
            <a:r>
              <a:rPr lang="ru-RU" sz="2000" b="1" dirty="0">
                <a:latin typeface="Arial Narrow" pitchFamily="34" charset="0"/>
              </a:rPr>
              <a:t>Официальный сайт</a:t>
            </a:r>
            <a:br>
              <a:rPr lang="ru-RU" sz="2000" b="1" dirty="0">
                <a:latin typeface="Arial Narrow" pitchFamily="34" charset="0"/>
              </a:rPr>
            </a:br>
            <a:r>
              <a:rPr lang="en-US" sz="2000" b="1" dirty="0">
                <a:solidFill>
                  <a:schemeClr val="accent6">
                    <a:lumMod val="50000"/>
                  </a:schemeClr>
                </a:solidFill>
                <a:latin typeface="Arial Narrow" pitchFamily="34" charset="0"/>
                <a:hlinkClick r:id="rId5">
                  <a:extLst>
                    <a:ext uri="{A12FA001-AC4F-418D-AE19-62706E023703}">
                      <ahyp:hlinkClr xmlns:ahyp="http://schemas.microsoft.com/office/drawing/2018/hyperlinkcolor" val="tx"/>
                    </a:ext>
                  </a:extLst>
                </a:hlinkClick>
              </a:rPr>
              <a:t>rf-poisk.ru</a:t>
            </a:r>
            <a:endParaRPr lang="ru-RU" sz="2000" b="1" dirty="0">
              <a:solidFill>
                <a:schemeClr val="accent6">
                  <a:lumMod val="50000"/>
                </a:schemeClr>
              </a:solidFill>
              <a:latin typeface="Arial Narrow" pitchFamily="34" charset="0"/>
            </a:endParaRPr>
          </a:p>
        </p:txBody>
      </p:sp>
      <p:sp>
        <p:nvSpPr>
          <p:cNvPr id="16" name="Прямоугольник 15">
            <a:extLst>
              <a:ext uri="{FF2B5EF4-FFF2-40B4-BE49-F238E27FC236}">
                <a16:creationId xmlns:a16="http://schemas.microsoft.com/office/drawing/2014/main" id="{E2E329FE-B0A6-420D-A3D8-E3FD140FE518}"/>
              </a:ext>
            </a:extLst>
          </p:cNvPr>
          <p:cNvSpPr/>
          <p:nvPr/>
        </p:nvSpPr>
        <p:spPr>
          <a:xfrm>
            <a:off x="6459131" y="3348779"/>
            <a:ext cx="2943945" cy="707886"/>
          </a:xfrm>
          <a:prstGeom prst="rect">
            <a:avLst/>
          </a:prstGeom>
        </p:spPr>
        <p:txBody>
          <a:bodyPr wrap="square">
            <a:spAutoFit/>
          </a:bodyPr>
          <a:lstStyle/>
          <a:p>
            <a:pPr algn="ctr"/>
            <a:r>
              <a:rPr lang="ru-RU" sz="2000" b="1" dirty="0">
                <a:latin typeface="Arial Narrow" pitchFamily="34" charset="0"/>
              </a:rPr>
              <a:t>Телеграм-канал</a:t>
            </a:r>
          </a:p>
          <a:p>
            <a:pPr algn="ctr"/>
            <a:r>
              <a:rPr lang="en-US" sz="2000" b="1" dirty="0">
                <a:solidFill>
                  <a:schemeClr val="accent6">
                    <a:lumMod val="50000"/>
                  </a:schemeClr>
                </a:solidFill>
                <a:latin typeface="Arial Narrow" pitchFamily="34" charset="0"/>
                <a:hlinkClick r:id="rId6">
                  <a:extLst>
                    <a:ext uri="{A12FA001-AC4F-418D-AE19-62706E023703}">
                      <ahyp:hlinkClr xmlns:ahyp="http://schemas.microsoft.com/office/drawing/2018/hyperlinkcolor" val="tx"/>
                    </a:ext>
                  </a:extLst>
                </a:hlinkClick>
              </a:rPr>
              <a:t>t.me/rfpoisk</a:t>
            </a:r>
            <a:r>
              <a:rPr lang="ru-RU" sz="2000" b="1" dirty="0">
                <a:solidFill>
                  <a:schemeClr val="accent6">
                    <a:lumMod val="50000"/>
                  </a:schemeClr>
                </a:solidFill>
                <a:latin typeface="Arial Narrow" pitchFamily="34" charset="0"/>
              </a:rPr>
              <a:t> </a:t>
            </a:r>
          </a:p>
        </p:txBody>
      </p:sp>
      <p:sp>
        <p:nvSpPr>
          <p:cNvPr id="17" name="Прямоугольник 16">
            <a:extLst>
              <a:ext uri="{FF2B5EF4-FFF2-40B4-BE49-F238E27FC236}">
                <a16:creationId xmlns:a16="http://schemas.microsoft.com/office/drawing/2014/main" id="{9E2661DA-715C-40F7-8649-251553213B7C}"/>
              </a:ext>
            </a:extLst>
          </p:cNvPr>
          <p:cNvSpPr/>
          <p:nvPr/>
        </p:nvSpPr>
        <p:spPr>
          <a:xfrm>
            <a:off x="6459131" y="4970223"/>
            <a:ext cx="2943945" cy="707886"/>
          </a:xfrm>
          <a:prstGeom prst="rect">
            <a:avLst/>
          </a:prstGeom>
        </p:spPr>
        <p:txBody>
          <a:bodyPr wrap="square">
            <a:spAutoFit/>
          </a:bodyPr>
          <a:lstStyle/>
          <a:p>
            <a:pPr algn="ctr"/>
            <a:r>
              <a:rPr lang="ru-RU" sz="2000" b="1" dirty="0">
                <a:latin typeface="Arial Narrow" pitchFamily="34" charset="0"/>
              </a:rPr>
              <a:t>Группа «</a:t>
            </a:r>
            <a:r>
              <a:rPr lang="ru-RU" sz="2000" b="1" dirty="0" err="1">
                <a:latin typeface="Arial Narrow" pitchFamily="34" charset="0"/>
              </a:rPr>
              <a:t>Вконтакте</a:t>
            </a:r>
            <a:r>
              <a:rPr lang="ru-RU" sz="2000" b="1" dirty="0">
                <a:latin typeface="Arial Narrow" pitchFamily="34" charset="0"/>
              </a:rPr>
              <a:t>»</a:t>
            </a:r>
          </a:p>
          <a:p>
            <a:pPr algn="ctr"/>
            <a:r>
              <a:rPr lang="en-US" sz="2000" b="1" dirty="0">
                <a:solidFill>
                  <a:schemeClr val="accent6">
                    <a:lumMod val="50000"/>
                  </a:schemeClr>
                </a:solidFill>
                <a:latin typeface="Arial Narrow" pitchFamily="34" charset="0"/>
                <a:hlinkClick r:id="rId7">
                  <a:extLst>
                    <a:ext uri="{A12FA001-AC4F-418D-AE19-62706E023703}">
                      <ahyp:hlinkClr xmlns:ahyp="http://schemas.microsoft.com/office/drawing/2018/hyperlinkcolor" val="tx"/>
                    </a:ext>
                  </a:extLst>
                </a:hlinkClick>
              </a:rPr>
              <a:t>vk.com/rfpoisk</a:t>
            </a:r>
            <a:r>
              <a:rPr lang="ru-RU" sz="2000" b="1" dirty="0">
                <a:solidFill>
                  <a:schemeClr val="accent6">
                    <a:lumMod val="50000"/>
                  </a:schemeClr>
                </a:solidFill>
                <a:latin typeface="Arial Narrow" pitchFamily="34" charset="0"/>
              </a:rPr>
              <a:t> </a:t>
            </a:r>
          </a:p>
        </p:txBody>
      </p:sp>
      <p:pic>
        <p:nvPicPr>
          <p:cNvPr id="5" name="Рисунок 4">
            <a:extLst>
              <a:ext uri="{FF2B5EF4-FFF2-40B4-BE49-F238E27FC236}">
                <a16:creationId xmlns:a16="http://schemas.microsoft.com/office/drawing/2014/main" id="{93860BC6-B43B-4A25-BEA8-09ADF3DDF38E}"/>
              </a:ext>
            </a:extLst>
          </p:cNvPr>
          <p:cNvPicPr>
            <a:picLocks noChangeAspect="1"/>
          </p:cNvPicPr>
          <p:nvPr/>
        </p:nvPicPr>
        <p:blipFill>
          <a:blip r:embed="rId8"/>
          <a:stretch>
            <a:fillRect/>
          </a:stretch>
        </p:blipFill>
        <p:spPr>
          <a:xfrm>
            <a:off x="9087405" y="4573156"/>
            <a:ext cx="1621444" cy="1621444"/>
          </a:xfrm>
          <a:prstGeom prst="rect">
            <a:avLst/>
          </a:prstGeom>
        </p:spPr>
      </p:pic>
      <p:pic>
        <p:nvPicPr>
          <p:cNvPr id="7" name="Рисунок 6">
            <a:extLst>
              <a:ext uri="{FF2B5EF4-FFF2-40B4-BE49-F238E27FC236}">
                <a16:creationId xmlns:a16="http://schemas.microsoft.com/office/drawing/2014/main" id="{A6AFFB8E-4146-4D80-ADD5-85AD664B2CF9}"/>
              </a:ext>
            </a:extLst>
          </p:cNvPr>
          <p:cNvPicPr>
            <a:picLocks noChangeAspect="1"/>
          </p:cNvPicPr>
          <p:nvPr/>
        </p:nvPicPr>
        <p:blipFill>
          <a:blip r:embed="rId9"/>
          <a:stretch>
            <a:fillRect/>
          </a:stretch>
        </p:blipFill>
        <p:spPr>
          <a:xfrm>
            <a:off x="9087405" y="2960813"/>
            <a:ext cx="1621444" cy="1621444"/>
          </a:xfrm>
          <a:prstGeom prst="rect">
            <a:avLst/>
          </a:prstGeom>
        </p:spPr>
      </p:pic>
      <p:sp>
        <p:nvSpPr>
          <p:cNvPr id="40" name="TextBox 39">
            <a:extLst>
              <a:ext uri="{FF2B5EF4-FFF2-40B4-BE49-F238E27FC236}">
                <a16:creationId xmlns:a16="http://schemas.microsoft.com/office/drawing/2014/main" id="{92018F07-66FE-4D2A-BB91-56580E69D774}"/>
              </a:ext>
            </a:extLst>
          </p:cNvPr>
          <p:cNvSpPr txBox="1"/>
          <p:nvPr/>
        </p:nvSpPr>
        <p:spPr>
          <a:xfrm>
            <a:off x="526404" y="877839"/>
            <a:ext cx="5156384" cy="523220"/>
          </a:xfrm>
          <a:prstGeom prst="rect">
            <a:avLst/>
          </a:prstGeom>
          <a:noFill/>
        </p:spPr>
        <p:txBody>
          <a:bodyPr wrap="square" rtlCol="0">
            <a:spAutoFit/>
          </a:bodyPr>
          <a:lstStyle/>
          <a:p>
            <a:pPr algn="ctr"/>
            <a:r>
              <a:rPr lang="ru-RU" sz="28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«Без срока давности»</a:t>
            </a:r>
          </a:p>
        </p:txBody>
      </p:sp>
      <p:sp>
        <p:nvSpPr>
          <p:cNvPr id="42" name="Прямоугольник 41">
            <a:extLst>
              <a:ext uri="{FF2B5EF4-FFF2-40B4-BE49-F238E27FC236}">
                <a16:creationId xmlns:a16="http://schemas.microsoft.com/office/drawing/2014/main" id="{36268D39-7338-4F36-AFB4-F795BF77A962}"/>
              </a:ext>
            </a:extLst>
          </p:cNvPr>
          <p:cNvSpPr/>
          <p:nvPr/>
        </p:nvSpPr>
        <p:spPr>
          <a:xfrm>
            <a:off x="739323" y="1718938"/>
            <a:ext cx="2943945" cy="707886"/>
          </a:xfrm>
          <a:prstGeom prst="rect">
            <a:avLst/>
          </a:prstGeom>
        </p:spPr>
        <p:txBody>
          <a:bodyPr wrap="square">
            <a:spAutoFit/>
          </a:bodyPr>
          <a:lstStyle/>
          <a:p>
            <a:pPr algn="ctr"/>
            <a:r>
              <a:rPr lang="ru-RU" sz="2000" b="1" dirty="0">
                <a:latin typeface="Arial Narrow" pitchFamily="34" charset="0"/>
              </a:rPr>
              <a:t>Официальный сайт</a:t>
            </a:r>
            <a:br>
              <a:rPr lang="ru-RU" sz="2000" b="1" dirty="0">
                <a:latin typeface="Arial Narrow" pitchFamily="34" charset="0"/>
              </a:rPr>
            </a:br>
            <a:r>
              <a:rPr lang="ru-RU" sz="2000" b="1" dirty="0" err="1">
                <a:solidFill>
                  <a:schemeClr val="accent6">
                    <a:lumMod val="50000"/>
                  </a:schemeClr>
                </a:solidFill>
                <a:latin typeface="Arial Narrow" pitchFamily="34" charset="0"/>
                <a:hlinkClick r:id="rId10">
                  <a:extLst>
                    <a:ext uri="{A12FA001-AC4F-418D-AE19-62706E023703}">
                      <ahyp:hlinkClr xmlns:ahyp="http://schemas.microsoft.com/office/drawing/2018/hyperlinkcolor" val="tx"/>
                    </a:ext>
                  </a:extLst>
                </a:hlinkClick>
              </a:rPr>
              <a:t>безсрокадавности.рф</a:t>
            </a:r>
            <a:r>
              <a:rPr lang="ru-RU" sz="2000" b="1">
                <a:solidFill>
                  <a:schemeClr val="accent6">
                    <a:lumMod val="50000"/>
                  </a:schemeClr>
                </a:solidFill>
                <a:latin typeface="Arial Narrow" pitchFamily="34" charset="0"/>
              </a:rPr>
              <a:t> </a:t>
            </a:r>
            <a:endParaRPr lang="ru-RU" sz="2000" b="1" dirty="0">
              <a:solidFill>
                <a:schemeClr val="accent6">
                  <a:lumMod val="50000"/>
                </a:schemeClr>
              </a:solidFill>
              <a:latin typeface="Arial Narrow" pitchFamily="34" charset="0"/>
            </a:endParaRPr>
          </a:p>
        </p:txBody>
      </p:sp>
      <p:sp>
        <p:nvSpPr>
          <p:cNvPr id="43" name="Прямоугольник 42">
            <a:extLst>
              <a:ext uri="{FF2B5EF4-FFF2-40B4-BE49-F238E27FC236}">
                <a16:creationId xmlns:a16="http://schemas.microsoft.com/office/drawing/2014/main" id="{735E1A8F-8506-4175-91F7-D1FCE8929AF9}"/>
              </a:ext>
            </a:extLst>
          </p:cNvPr>
          <p:cNvSpPr/>
          <p:nvPr/>
        </p:nvSpPr>
        <p:spPr>
          <a:xfrm>
            <a:off x="739323" y="3348779"/>
            <a:ext cx="2943945" cy="707886"/>
          </a:xfrm>
          <a:prstGeom prst="rect">
            <a:avLst/>
          </a:prstGeom>
        </p:spPr>
        <p:txBody>
          <a:bodyPr wrap="square">
            <a:spAutoFit/>
          </a:bodyPr>
          <a:lstStyle/>
          <a:p>
            <a:pPr algn="ctr"/>
            <a:r>
              <a:rPr lang="ru-RU" sz="2000" b="1" dirty="0">
                <a:latin typeface="Arial Narrow" pitchFamily="34" charset="0"/>
              </a:rPr>
              <a:t>Телеграм-канал</a:t>
            </a:r>
          </a:p>
          <a:p>
            <a:pPr algn="ctr"/>
            <a:r>
              <a:rPr lang="en-US" sz="2000" b="1" dirty="0">
                <a:solidFill>
                  <a:schemeClr val="accent6">
                    <a:lumMod val="50000"/>
                  </a:schemeClr>
                </a:solidFill>
                <a:latin typeface="Arial Narrow" pitchFamily="34" charset="0"/>
                <a:hlinkClick r:id="rId11">
                  <a:extLst>
                    <a:ext uri="{A12FA001-AC4F-418D-AE19-62706E023703}">
                      <ahyp:hlinkClr xmlns:ahyp="http://schemas.microsoft.com/office/drawing/2018/hyperlinkcolor" val="tx"/>
                    </a:ext>
                  </a:extLst>
                </a:hlinkClick>
              </a:rPr>
              <a:t>t.me/bez_sroka</a:t>
            </a:r>
            <a:r>
              <a:rPr lang="ru-RU" sz="2000" b="1" dirty="0">
                <a:solidFill>
                  <a:schemeClr val="accent6">
                    <a:lumMod val="50000"/>
                  </a:schemeClr>
                </a:solidFill>
                <a:latin typeface="Arial Narrow" pitchFamily="34" charset="0"/>
              </a:rPr>
              <a:t> </a:t>
            </a:r>
          </a:p>
        </p:txBody>
      </p:sp>
      <p:sp>
        <p:nvSpPr>
          <p:cNvPr id="44" name="Прямоугольник 43">
            <a:extLst>
              <a:ext uri="{FF2B5EF4-FFF2-40B4-BE49-F238E27FC236}">
                <a16:creationId xmlns:a16="http://schemas.microsoft.com/office/drawing/2014/main" id="{87B3EB2B-7C56-4043-BFE5-1852777D02AB}"/>
              </a:ext>
            </a:extLst>
          </p:cNvPr>
          <p:cNvSpPr/>
          <p:nvPr/>
        </p:nvSpPr>
        <p:spPr>
          <a:xfrm>
            <a:off x="513075" y="4970223"/>
            <a:ext cx="2943945" cy="707886"/>
          </a:xfrm>
          <a:prstGeom prst="rect">
            <a:avLst/>
          </a:prstGeom>
        </p:spPr>
        <p:txBody>
          <a:bodyPr wrap="square">
            <a:spAutoFit/>
          </a:bodyPr>
          <a:lstStyle/>
          <a:p>
            <a:pPr algn="ctr"/>
            <a:r>
              <a:rPr lang="ru-RU" sz="2000" b="1" dirty="0">
                <a:latin typeface="Arial Narrow" pitchFamily="34" charset="0"/>
              </a:rPr>
              <a:t>Группа «</a:t>
            </a:r>
            <a:r>
              <a:rPr lang="ru-RU" sz="2000" b="1" dirty="0" err="1">
                <a:latin typeface="Arial Narrow" pitchFamily="34" charset="0"/>
              </a:rPr>
              <a:t>Вконтакте</a:t>
            </a:r>
            <a:r>
              <a:rPr lang="ru-RU" sz="2000" b="1" dirty="0">
                <a:latin typeface="Arial Narrow" pitchFamily="34" charset="0"/>
              </a:rPr>
              <a:t>»</a:t>
            </a:r>
          </a:p>
          <a:p>
            <a:pPr algn="ctr"/>
            <a:r>
              <a:rPr lang="en-US" sz="2000" b="1" dirty="0">
                <a:solidFill>
                  <a:schemeClr val="accent6">
                    <a:lumMod val="50000"/>
                  </a:schemeClr>
                </a:solidFill>
                <a:latin typeface="Arial Narrow" pitchFamily="34" charset="0"/>
                <a:hlinkClick r:id="rId12">
                  <a:extLst>
                    <a:ext uri="{A12FA001-AC4F-418D-AE19-62706E023703}">
                      <ahyp:hlinkClr xmlns:ahyp="http://schemas.microsoft.com/office/drawing/2018/hyperlinkcolor" val="tx"/>
                    </a:ext>
                  </a:extLst>
                </a:hlinkClick>
              </a:rPr>
              <a:t>vk.com/bez.sroka.davnosti</a:t>
            </a:r>
            <a:endParaRPr lang="ru-RU" sz="2000" b="1" dirty="0">
              <a:solidFill>
                <a:schemeClr val="accent6">
                  <a:lumMod val="50000"/>
                </a:schemeClr>
              </a:solidFill>
              <a:latin typeface="Arial Narrow" pitchFamily="34" charset="0"/>
            </a:endParaRPr>
          </a:p>
        </p:txBody>
      </p:sp>
      <p:pic>
        <p:nvPicPr>
          <p:cNvPr id="10" name="Рисунок 9">
            <a:extLst>
              <a:ext uri="{FF2B5EF4-FFF2-40B4-BE49-F238E27FC236}">
                <a16:creationId xmlns:a16="http://schemas.microsoft.com/office/drawing/2014/main" id="{85A81542-13CC-4214-8A2A-C0701ABBFEB9}"/>
              </a:ext>
            </a:extLst>
          </p:cNvPr>
          <p:cNvPicPr>
            <a:picLocks noChangeAspect="1"/>
          </p:cNvPicPr>
          <p:nvPr/>
        </p:nvPicPr>
        <p:blipFill>
          <a:blip r:embed="rId13"/>
          <a:stretch>
            <a:fillRect/>
          </a:stretch>
        </p:blipFill>
        <p:spPr>
          <a:xfrm>
            <a:off x="3368933" y="2960813"/>
            <a:ext cx="1621445" cy="1621445"/>
          </a:xfrm>
          <a:prstGeom prst="rect">
            <a:avLst/>
          </a:prstGeom>
        </p:spPr>
      </p:pic>
      <p:pic>
        <p:nvPicPr>
          <p:cNvPr id="48" name="Рисунок 47">
            <a:extLst>
              <a:ext uri="{FF2B5EF4-FFF2-40B4-BE49-F238E27FC236}">
                <a16:creationId xmlns:a16="http://schemas.microsoft.com/office/drawing/2014/main" id="{E8BE2C7C-57BA-4A24-A8B1-849384BEC029}"/>
              </a:ext>
            </a:extLst>
          </p:cNvPr>
          <p:cNvPicPr>
            <a:picLocks noChangeAspect="1"/>
          </p:cNvPicPr>
          <p:nvPr/>
        </p:nvPicPr>
        <p:blipFill>
          <a:blip r:embed="rId14"/>
          <a:stretch>
            <a:fillRect/>
          </a:stretch>
        </p:blipFill>
        <p:spPr>
          <a:xfrm>
            <a:off x="3367597" y="4583298"/>
            <a:ext cx="1617359" cy="1617359"/>
          </a:xfrm>
          <a:prstGeom prst="rect">
            <a:avLst/>
          </a:prstGeom>
        </p:spPr>
      </p:pic>
      <p:pic>
        <p:nvPicPr>
          <p:cNvPr id="49" name="Рисунок 48">
            <a:extLst>
              <a:ext uri="{FF2B5EF4-FFF2-40B4-BE49-F238E27FC236}">
                <a16:creationId xmlns:a16="http://schemas.microsoft.com/office/drawing/2014/main" id="{034ABDF9-916D-4E14-9900-BAA505FF064A}"/>
              </a:ext>
            </a:extLst>
          </p:cNvPr>
          <p:cNvPicPr>
            <a:picLocks noChangeAspect="1"/>
          </p:cNvPicPr>
          <p:nvPr/>
        </p:nvPicPr>
        <p:blipFill>
          <a:blip r:embed="rId15"/>
          <a:stretch>
            <a:fillRect/>
          </a:stretch>
        </p:blipFill>
        <p:spPr>
          <a:xfrm>
            <a:off x="3367597" y="1342413"/>
            <a:ext cx="1621446" cy="1621446"/>
          </a:xfrm>
          <a:prstGeom prst="rect">
            <a:avLst/>
          </a:prstGeom>
        </p:spPr>
      </p:pic>
    </p:spTree>
    <p:extLst>
      <p:ext uri="{BB962C8B-B14F-4D97-AF65-F5344CB8AC3E}">
        <p14:creationId xmlns:p14="http://schemas.microsoft.com/office/powerpoint/2010/main" val="3254658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365826" y="1056493"/>
            <a:ext cx="135117"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508701" y="964164"/>
            <a:ext cx="7985794" cy="5786199"/>
          </a:xfrm>
          <a:prstGeom prst="rect">
            <a:avLst/>
          </a:prstGeom>
        </p:spPr>
        <p:txBody>
          <a:bodyPr wrap="square">
            <a:spAutoFit/>
          </a:bodyPr>
          <a:lstStyle/>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 2020 – 2023 годах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судебные процессы о признании геноцидом преступлений нацистов против советских граждан  уже состоялись </a:t>
            </a:r>
            <a:r>
              <a:rPr lang="ru-RU" sz="1600" b="1">
                <a:latin typeface="Arial Narrow" panose="020B0606020202030204" pitchFamily="34" charset="0"/>
                <a:ea typeface="Scientia Bold" panose="02050703050505020204" pitchFamily="18" charset="0"/>
                <a:cs typeface="Times New Roman" panose="02020603050405020304" pitchFamily="18" charset="0"/>
              </a:rPr>
              <a:t>в 16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российский регионах:</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Новгородская область – октябрь 2020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Псковская область – август 2021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Ростовская область – март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Орловская область – май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Республика Крым – июль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Краснодарский край – июль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Брянская область – июль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Ленинградская область – октябрь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Санкт-Петербург – октябрь 2022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Ставропольский край – январь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Белгородская область – март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Воронежская область – май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Смоленская область – июль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Московская область – июль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Волгоградская область – август 2023 г.</a:t>
            </a:r>
          </a:p>
          <a:p>
            <a:pPr marL="285750" indent="-285750" algn="just">
              <a:buClr>
                <a:schemeClr val="accent6">
                  <a:lumMod val="50000"/>
                </a:schemeClr>
              </a:buClr>
              <a:buFont typeface="Wingdings" panose="05000000000000000000" pitchFamily="2" charset="2"/>
              <a:buChar char="q"/>
            </a:pPr>
            <a:r>
              <a:rPr lang="ru-RU" sz="1600" b="1" dirty="0">
                <a:latin typeface="Arial Narrow" panose="020B0606020202030204" pitchFamily="34" charset="0"/>
                <a:ea typeface="Scientia Bold" panose="02050703050505020204" pitchFamily="18" charset="0"/>
                <a:cs typeface="Times New Roman" panose="02020603050405020304" pitchFamily="18" charset="0"/>
              </a:rPr>
              <a:t>Калужская область – сентябрь 2023 г.</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Судебные процессы пройдут во всех регионах России, территория которых была оккупирована нацистами и их пособниками в годы Великой Отечественной войны.</a:t>
            </a:r>
          </a:p>
          <a:p>
            <a:pPr algn="just"/>
            <a:endParaRPr lang="ru-RU"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22" name="TextBox 21"/>
          <p:cNvSpPr txBox="1"/>
          <p:nvPr/>
        </p:nvSpPr>
        <p:spPr>
          <a:xfrm>
            <a:off x="247910" y="324404"/>
            <a:ext cx="7164462" cy="461665"/>
          </a:xfrm>
          <a:prstGeom prst="rect">
            <a:avLst/>
          </a:prstGeom>
          <a:noFill/>
        </p:spPr>
        <p:txBody>
          <a:bodyPr wrap="none" rtlCol="0">
            <a:spAutoFit/>
          </a:bodyPr>
          <a:lstStyle/>
          <a:p>
            <a:r>
              <a:rPr lang="ru-RU" sz="24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12 СУДЕБНЫХ ПРОЦЕССОВ ПО СТАТЬЕ «ГЕНОЦИД»</a:t>
            </a:r>
          </a:p>
        </p:txBody>
      </p:sp>
      <p:pic>
        <p:nvPicPr>
          <p:cNvPr id="10" name="Рисунок 9">
            <a:extLst>
              <a:ext uri="{FF2B5EF4-FFF2-40B4-BE49-F238E27FC236}">
                <a16:creationId xmlns:a16="http://schemas.microsoft.com/office/drawing/2014/main" id="{8733B4C7-852A-464E-AFAC-82304C7E9C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922" t="31326" r="-631" b="38513"/>
          <a:stretch/>
        </p:blipFill>
        <p:spPr>
          <a:xfrm>
            <a:off x="8494495" y="4289341"/>
            <a:ext cx="3622090" cy="2068497"/>
          </a:xfrm>
          <a:prstGeom prst="rect">
            <a:avLst/>
          </a:prstGeom>
        </p:spPr>
      </p:pic>
      <p:pic>
        <p:nvPicPr>
          <p:cNvPr id="11" name="Рисунок 10">
            <a:extLst>
              <a:ext uri="{FF2B5EF4-FFF2-40B4-BE49-F238E27FC236}">
                <a16:creationId xmlns:a16="http://schemas.microsoft.com/office/drawing/2014/main" id="{B96DCC5B-A14A-4453-9EC0-C8D0433AA14D}"/>
              </a:ext>
            </a:extLst>
          </p:cNvPr>
          <p:cNvPicPr>
            <a:picLocks noChangeAspect="1"/>
          </p:cNvPicPr>
          <p:nvPr/>
        </p:nvPicPr>
        <p:blipFill>
          <a:blip r:embed="rId5"/>
          <a:stretch>
            <a:fillRect/>
          </a:stretch>
        </p:blipFill>
        <p:spPr>
          <a:xfrm>
            <a:off x="8770651" y="173272"/>
            <a:ext cx="3170051" cy="2112542"/>
          </a:xfrm>
          <a:prstGeom prst="rect">
            <a:avLst/>
          </a:prstGeom>
        </p:spPr>
      </p:pic>
      <p:pic>
        <p:nvPicPr>
          <p:cNvPr id="12" name="Рисунок 11">
            <a:extLst>
              <a:ext uri="{FF2B5EF4-FFF2-40B4-BE49-F238E27FC236}">
                <a16:creationId xmlns:a16="http://schemas.microsoft.com/office/drawing/2014/main" id="{C8F3161D-6330-4F0E-9BB4-F4CA62F6F6DD}"/>
              </a:ext>
            </a:extLst>
          </p:cNvPr>
          <p:cNvPicPr>
            <a:picLocks noChangeAspect="1"/>
          </p:cNvPicPr>
          <p:nvPr/>
        </p:nvPicPr>
        <p:blipFill>
          <a:blip r:embed="rId6"/>
          <a:stretch>
            <a:fillRect/>
          </a:stretch>
        </p:blipFill>
        <p:spPr>
          <a:xfrm>
            <a:off x="8770651" y="2372316"/>
            <a:ext cx="3170051" cy="2113367"/>
          </a:xfrm>
          <a:prstGeom prst="rect">
            <a:avLst/>
          </a:prstGeom>
        </p:spPr>
      </p:pic>
      <p:pic>
        <p:nvPicPr>
          <p:cNvPr id="14" name="Рисунок 13">
            <a:extLst>
              <a:ext uri="{FF2B5EF4-FFF2-40B4-BE49-F238E27FC236}">
                <a16:creationId xmlns:a16="http://schemas.microsoft.com/office/drawing/2014/main" id="{E45EF33A-2E51-413C-AA18-360E728EB0E5}"/>
              </a:ext>
            </a:extLst>
          </p:cNvPr>
          <p:cNvPicPr>
            <a:picLocks noChangeAspect="1"/>
          </p:cNvPicPr>
          <p:nvPr/>
        </p:nvPicPr>
        <p:blipFill>
          <a:blip r:embed="rId7"/>
          <a:stretch>
            <a:fillRect/>
          </a:stretch>
        </p:blipFill>
        <p:spPr>
          <a:xfrm>
            <a:off x="8769413" y="4628940"/>
            <a:ext cx="3171289" cy="2113367"/>
          </a:xfrm>
          <a:prstGeom prst="rect">
            <a:avLst/>
          </a:prstGeom>
        </p:spPr>
      </p:pic>
      <p:sp>
        <p:nvSpPr>
          <p:cNvPr id="17" name="Прямоугольник 16">
            <a:extLst>
              <a:ext uri="{FF2B5EF4-FFF2-40B4-BE49-F238E27FC236}">
                <a16:creationId xmlns:a16="http://schemas.microsoft.com/office/drawing/2014/main" id="{70AF389B-AEEB-4361-B598-666D891C2B8E}"/>
              </a:ext>
            </a:extLst>
          </p:cNvPr>
          <p:cNvSpPr/>
          <p:nvPr/>
        </p:nvSpPr>
        <p:spPr>
          <a:xfrm>
            <a:off x="365825" y="5685623"/>
            <a:ext cx="135117"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52725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48909" y="-7223739"/>
            <a:ext cx="585685" cy="329465"/>
          </a:xfrm>
          <a:prstGeom prst="rect">
            <a:avLst/>
          </a:prstGeom>
        </p:spPr>
      </p:pic>
      <p:sp>
        <p:nvSpPr>
          <p:cNvPr id="5" name="Прямоугольник 4"/>
          <p:cNvSpPr/>
          <p:nvPr/>
        </p:nvSpPr>
        <p:spPr>
          <a:xfrm>
            <a:off x="796649" y="2024074"/>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150251" y="514902"/>
            <a:ext cx="7349448" cy="1077218"/>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Потери мирного населения СССР </a:t>
            </a:r>
          </a:p>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в годы Великой Отечественной войны</a:t>
            </a:r>
            <a:endParaRPr lang="ru-RU" sz="32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endParaRPr>
          </a:p>
        </p:txBody>
      </p:sp>
      <p:sp>
        <p:nvSpPr>
          <p:cNvPr id="8" name="Прямоугольник 7"/>
          <p:cNvSpPr/>
          <p:nvPr/>
        </p:nvSpPr>
        <p:spPr>
          <a:xfrm>
            <a:off x="796649" y="4030842"/>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Прямоугольник 8"/>
          <p:cNvSpPr/>
          <p:nvPr/>
        </p:nvSpPr>
        <p:spPr>
          <a:xfrm>
            <a:off x="796649" y="343774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1143181" y="1907185"/>
            <a:ext cx="6454177" cy="4555478"/>
          </a:xfrm>
          <a:prstGeom prst="rect">
            <a:avLst/>
          </a:prstGeom>
        </p:spPr>
        <p:txBody>
          <a:bodyPr wrap="square">
            <a:spAutoFit/>
          </a:bodyPr>
          <a:lstStyle/>
          <a:p>
            <a:r>
              <a:rPr lang="ru-RU" sz="2000" b="1" dirty="0">
                <a:latin typeface="Arial Narrow" panose="020B0606020202030204" pitchFamily="34" charset="0"/>
                <a:ea typeface="Scientia Bold" panose="02050703050505020204" pitchFamily="18" charset="0"/>
                <a:cs typeface="Times New Roman" panose="02020603050405020304" pitchFamily="18" charset="0"/>
              </a:rPr>
              <a:t>На оккупированной территории оказалось свыше </a:t>
            </a:r>
            <a:br>
              <a:rPr lang="ru-RU" sz="2000" b="1" dirty="0">
                <a:latin typeface="Arial Narrow" panose="020B0606020202030204" pitchFamily="34" charset="0"/>
                <a:ea typeface="Scientia Bold" panose="02050703050505020204" pitchFamily="18" charset="0"/>
                <a:cs typeface="Times New Roman" panose="02020603050405020304" pitchFamily="18" charset="0"/>
              </a:rPr>
            </a:br>
            <a:r>
              <a:rPr lang="ru-RU" sz="24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84,8 млн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мирных жителей, практически 44% всего населения СССР</a:t>
            </a:r>
          </a:p>
          <a:p>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r>
              <a:rPr lang="ru-RU" sz="2000" b="1" dirty="0">
                <a:latin typeface="Arial Narrow" panose="020B0606020202030204" pitchFamily="34" charset="0"/>
                <a:ea typeface="Scientia Bold" panose="02050703050505020204" pitchFamily="18" charset="0"/>
                <a:cs typeface="Times New Roman" panose="02020603050405020304" pitchFamily="18" charset="0"/>
              </a:rPr>
              <a:t>Из них более </a:t>
            </a:r>
            <a:r>
              <a:rPr lang="ru-RU" sz="24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13,7 млн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человек были уничтожены</a:t>
            </a:r>
          </a:p>
          <a:p>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r>
              <a:rPr lang="ru-RU" sz="2000" b="1" dirty="0">
                <a:latin typeface="Arial Narrow" panose="020B0606020202030204" pitchFamily="34" charset="0"/>
                <a:ea typeface="Scientia Bold" panose="02050703050505020204" pitchFamily="18" charset="0"/>
                <a:cs typeface="Times New Roman" panose="02020603050405020304" pitchFamily="18" charset="0"/>
              </a:rPr>
              <a:t>Более </a:t>
            </a:r>
            <a:r>
              <a:rPr lang="ru-RU" sz="24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5,2 млн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мирных граждан угнаны на принудительные работы в Германию, из них </a:t>
            </a:r>
            <a:r>
              <a:rPr lang="ru-RU" sz="24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2,1 млн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погибли в изгнании</a:t>
            </a:r>
          </a:p>
          <a:p>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marL="285783" indent="-285783">
              <a:buFontTx/>
              <a:buChar char="-"/>
            </a:pPr>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a:p>
            <a:endParaRPr lang="ru-RU" sz="1401" b="1" dirty="0">
              <a:latin typeface="Arial Narrow" panose="020B0606020202030204" pitchFamily="34" charset="0"/>
              <a:cs typeface="Times New Roman" panose="02020603050405020304" pitchFamily="18" charset="0"/>
            </a:endParaRPr>
          </a:p>
          <a:p>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p:txBody>
      </p:sp>
      <p:pic>
        <p:nvPicPr>
          <p:cNvPr id="12" name="Объект 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736" b="97463" l="61602" r="99862">
                        <a14:foregroundMark x1="60497" y1="2046" x2="62937" y2="7938"/>
                        <a14:foregroundMark x1="62937" y1="7938" x2="82919" y2="18576"/>
                        <a14:foregroundMark x1="82919" y1="18576" x2="79742" y2="22913"/>
                        <a14:foregroundMark x1="79742" y1="22913" x2="82182" y2="35597"/>
                        <a14:foregroundMark x1="82182" y1="35597" x2="87247" y2="33633"/>
                        <a14:foregroundMark x1="87247" y1="33633" x2="82689" y2="34370"/>
                        <a14:foregroundMark x1="82689" y1="34370" x2="80110" y2="45827"/>
                        <a14:foregroundMark x1="80110" y1="45827" x2="81308" y2="52946"/>
                        <a14:foregroundMark x1="81308" y1="52946" x2="81768" y2="52291"/>
                        <a14:foregroundMark x1="77348" y1="30769" x2="78959" y2="40180"/>
                        <a14:foregroundMark x1="78959" y1="40180" x2="79236" y2="37889"/>
                        <a14:foregroundMark x1="72099" y1="24223" x2="74908" y2="71686"/>
                        <a14:foregroundMark x1="74908" y1="71686" x2="75414" y2="69885"/>
                        <a14:foregroundMark x1="70626" y1="23159" x2="72974" y2="61375"/>
                        <a14:foregroundMark x1="72974" y1="61375" x2="72974" y2="61211"/>
                        <a14:foregroundMark x1="65516" y1="19967" x2="69337" y2="53682"/>
                        <a14:foregroundMark x1="63352" y1="14975" x2="65930" y2="35679"/>
                        <a14:foregroundMark x1="65930" y1="35679" x2="66022" y2="36007"/>
                        <a14:foregroundMark x1="61832" y1="9083" x2="61878" y2="23650"/>
                        <a14:foregroundMark x1="60727" y1="3110" x2="90516" y2="8511"/>
                        <a14:foregroundMark x1="90516" y1="8511" x2="93370" y2="17021"/>
                        <a14:foregroundMark x1="93370" y1="17021" x2="94521" y2="26923"/>
                        <a14:foregroundMark x1="94521" y1="26923" x2="95580" y2="10065"/>
                        <a14:foregroundMark x1="95580" y1="10065" x2="92219" y2="5810"/>
                        <a14:foregroundMark x1="92219" y1="5810" x2="75460" y2="9493"/>
                        <a14:foregroundMark x1="75460" y1="9493" x2="90976" y2="5974"/>
                        <a14:foregroundMark x1="90976" y1="5974" x2="92311" y2="83224"/>
                        <a14:foregroundMark x1="87431" y1="36661" x2="91436" y2="63912"/>
                        <a14:foregroundMark x1="60866" y1="1718" x2="83610" y2="164"/>
                        <a14:foregroundMark x1="83610" y1="164" x2="96915" y2="1882"/>
                        <a14:foregroundMark x1="96915" y1="1882" x2="95304" y2="48282"/>
                        <a14:foregroundMark x1="95304" y1="48282" x2="98527" y2="77414"/>
                        <a14:foregroundMark x1="98527" y1="77414" x2="99862" y2="59984"/>
                        <a14:foregroundMark x1="99862" y1="59984" x2="97284" y2="43617"/>
                        <a14:foregroundMark x1="62385" y1="900" x2="86372" y2="1146"/>
                        <a14:foregroundMark x1="86372" y1="1146" x2="90285" y2="900"/>
                        <a14:foregroundMark x1="63122" y1="36498" x2="71409" y2="92308"/>
                        <a14:foregroundMark x1="71409" y1="92308" x2="77993" y2="96072"/>
                        <a14:foregroundMark x1="77993" y1="96072" x2="83886" y2="95172"/>
                        <a14:foregroundMark x1="83886" y1="95172" x2="87799" y2="90917"/>
                        <a14:foregroundMark x1="87799" y1="90917" x2="92818" y2="90507"/>
                        <a14:foregroundMark x1="92818" y1="90507" x2="84945" y2="79214"/>
                        <a14:foregroundMark x1="84945" y1="79214" x2="68646" y2="75450"/>
                        <a14:foregroundMark x1="68646" y1="75450" x2="64871" y2="61948"/>
                        <a14:foregroundMark x1="64871" y1="61948" x2="79650" y2="73322"/>
                        <a14:foregroundMark x1="79650" y1="73322" x2="84576" y2="86579"/>
                        <a14:foregroundMark x1="84576" y1="86579" x2="90562" y2="93290"/>
                        <a14:foregroundMark x1="90562" y1="93290" x2="95166" y2="92390"/>
                        <a14:foregroundMark x1="95166" y1="92390" x2="95534" y2="85025"/>
                        <a14:foregroundMark x1="95534" y1="85025" x2="95442" y2="84615"/>
                        <a14:foregroundMark x1="65838" y1="64484" x2="66068" y2="72340"/>
                        <a14:foregroundMark x1="66068" y1="72340" x2="68923" y2="86007"/>
                        <a14:foregroundMark x1="68923" y1="86007" x2="72284" y2="93863"/>
                        <a14:foregroundMark x1="72284" y1="93863" x2="79282" y2="94190"/>
                        <a14:foregroundMark x1="79282" y1="94190" x2="89963" y2="84615"/>
                        <a14:foregroundMark x1="89963" y1="84615" x2="94015" y2="76187"/>
                        <a14:foregroundMark x1="94015" y1="76187" x2="88858" y2="73813"/>
                        <a14:foregroundMark x1="88858" y1="73813" x2="87661" y2="80442"/>
                        <a14:foregroundMark x1="87661" y1="80442" x2="95856" y2="95254"/>
                        <a14:foregroundMark x1="95856" y1="95254" x2="86924" y2="97463"/>
                        <a14:foregroundMark x1="86924" y1="97463" x2="73250" y2="88052"/>
                        <a14:foregroundMark x1="73250" y1="88052" x2="72652" y2="86498"/>
                        <a14:foregroundMark x1="63950" y1="64566" x2="65746" y2="93290"/>
                        <a14:foregroundMark x1="63720" y1="73241" x2="63720" y2="73241"/>
                        <a14:foregroundMark x1="63628" y1="75041" x2="63628" y2="75041"/>
                        <a14:foregroundMark x1="63766" y1="76268" x2="63628" y2="73486"/>
                      </a14:backgroundRemoval>
                    </a14:imgEffect>
                  </a14:imgLayer>
                </a14:imgProps>
              </a:ext>
              <a:ext uri="{28A0092B-C50C-407E-A947-70E740481C1C}">
                <a14:useLocalDpi xmlns:a14="http://schemas.microsoft.com/office/drawing/2010/main" val="0"/>
              </a:ext>
            </a:extLst>
          </a:blip>
          <a:srcRect l="59375" b="-268"/>
          <a:stretch/>
        </p:blipFill>
        <p:spPr>
          <a:xfrm>
            <a:off x="7358742" y="391886"/>
            <a:ext cx="4557487" cy="6485164"/>
          </a:xfrm>
          <a:prstGeom prst="snip2DiagRect">
            <a:avLst>
              <a:gd name="adj1" fmla="val 0"/>
              <a:gd name="adj2" fmla="val 0"/>
            </a:avLst>
          </a:prstGeom>
        </p:spPr>
      </p:pic>
    </p:spTree>
    <p:extLst>
      <p:ext uri="{BB962C8B-B14F-4D97-AF65-F5344CB8AC3E}">
        <p14:creationId xmlns:p14="http://schemas.microsoft.com/office/powerpoint/2010/main" val="1856260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545267" y="1140533"/>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688141" y="1019554"/>
            <a:ext cx="6440629" cy="5047536"/>
          </a:xfrm>
          <a:prstGeom prst="rect">
            <a:avLst/>
          </a:prstGeom>
        </p:spPr>
        <p:txBody>
          <a:bodyPr wrap="square">
            <a:spAutoFit/>
          </a:bodyPr>
          <a:lstStyle/>
          <a:p>
            <a:pPr algn="just"/>
            <a:r>
              <a:rPr lang="ru-RU" b="1" dirty="0">
                <a:latin typeface="Arial Narrow" panose="020B0606020202030204" pitchFamily="34" charset="0"/>
                <a:ea typeface="Scientia Bold" panose="02050703050505020204" pitchFamily="18" charset="0"/>
                <a:cs typeface="Times New Roman" panose="02020603050405020304" pitchFamily="18" charset="0"/>
              </a:rPr>
              <a:t>Генеральный план «Ост» </a:t>
            </a:r>
            <a:r>
              <a:rPr lang="en-US" b="1" dirty="0">
                <a:latin typeface="Arial Narrow" panose="020B0606020202030204" pitchFamily="34" charset="0"/>
                <a:ea typeface="Scientia Bold" panose="02050703050505020204" pitchFamily="18" charset="0"/>
                <a:cs typeface="Times New Roman" panose="02020603050405020304" pitchFamily="18" charset="0"/>
              </a:rPr>
              <a:t>(</a:t>
            </a:r>
            <a:r>
              <a:rPr lang="en-US" b="1" dirty="0" err="1">
                <a:latin typeface="Arial Narrow" panose="020B0606020202030204" pitchFamily="34" charset="0"/>
                <a:ea typeface="Scientia Bold" panose="02050703050505020204" pitchFamily="18" charset="0"/>
                <a:cs typeface="Times New Roman" panose="02020603050405020304" pitchFamily="18" charset="0"/>
              </a:rPr>
              <a:t>Generalplan</a:t>
            </a:r>
            <a:r>
              <a:rPr lang="en-US" b="1" dirty="0">
                <a:latin typeface="Arial Narrow" panose="020B0606020202030204" pitchFamily="34" charset="0"/>
                <a:ea typeface="Scientia Bold" panose="02050703050505020204" pitchFamily="18" charset="0"/>
                <a:cs typeface="Times New Roman" panose="02020603050405020304" pitchFamily="18" charset="0"/>
              </a:rPr>
              <a:t> Ost)</a:t>
            </a:r>
            <a:r>
              <a:rPr lang="ru-RU" b="1" dirty="0">
                <a:latin typeface="Arial Narrow" panose="020B0606020202030204" pitchFamily="34" charset="0"/>
                <a:ea typeface="Scientia Bold" panose="02050703050505020204" pitchFamily="18" charset="0"/>
                <a:cs typeface="Times New Roman" panose="02020603050405020304" pitchFamily="18" charset="0"/>
              </a:rPr>
              <a:t> предусматривал принудительное выселение из западных областей СССР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более 75 – 85% населения </a:t>
            </a:r>
            <a:r>
              <a:rPr lang="ru-RU" b="1" dirty="0">
                <a:latin typeface="Arial Narrow" panose="020B0606020202030204" pitchFamily="34" charset="0"/>
                <a:ea typeface="Scientia Bold" panose="02050703050505020204" pitchFamily="18" charset="0"/>
                <a:cs typeface="Times New Roman" panose="02020603050405020304" pitchFamily="18" charset="0"/>
              </a:rPr>
              <a:t>в Сибирь и на Дальний Восток, либо его уничтожение.</a:t>
            </a:r>
          </a:p>
          <a:p>
            <a:pPr algn="just"/>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b="1" dirty="0">
                <a:latin typeface="Arial Narrow" panose="020B0606020202030204" pitchFamily="34" charset="0"/>
                <a:ea typeface="Scientia Bold" panose="02050703050505020204" pitchFamily="18" charset="0"/>
                <a:cs typeface="Times New Roman" panose="02020603050405020304" pitchFamily="18" charset="0"/>
              </a:rPr>
              <a:t>План был рассчитан на 30 лет. Разработан расово-политическим отделом Имперского министерства восточных оккупированных территорий и Главным управлением СС по делам расы и поселений под руководством Главного управления имперской безопасности. </a:t>
            </a:r>
          </a:p>
          <a:p>
            <a:pPr algn="just"/>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b="1" dirty="0">
                <a:latin typeface="Arial Narrow" panose="020B0606020202030204" pitchFamily="34" charset="0"/>
                <a:ea typeface="Scientia Bold" panose="02050703050505020204" pitchFamily="18" charset="0"/>
                <a:cs typeface="Times New Roman" panose="02020603050405020304" pitchFamily="18" charset="0"/>
              </a:rPr>
              <a:t>Оккупированную территорию предполагалось разделить на </a:t>
            </a:r>
            <a:r>
              <a:rPr lang="ru-RU" b="1" dirty="0" err="1">
                <a:latin typeface="Arial Narrow" panose="020B0606020202030204" pitchFamily="34" charset="0"/>
                <a:ea typeface="Scientia Bold" panose="02050703050505020204" pitchFamily="18" charset="0"/>
                <a:cs typeface="Times New Roman" panose="02020603050405020304" pitchFamily="18" charset="0"/>
              </a:rPr>
              <a:t>Рейхскомиссариаты</a:t>
            </a:r>
            <a:r>
              <a:rPr lang="ru-RU" b="1" dirty="0">
                <a:latin typeface="Arial Narrow" panose="020B0606020202030204" pitchFamily="34" charset="0"/>
                <a:ea typeface="Scientia Bold" panose="02050703050505020204" pitchFamily="18" charset="0"/>
                <a:cs typeface="Times New Roman" panose="02020603050405020304" pitchFamily="18" charset="0"/>
              </a:rPr>
              <a:t>: «</a:t>
            </a:r>
            <a:r>
              <a:rPr lang="ru-RU" b="1" dirty="0" err="1">
                <a:latin typeface="Arial Narrow" panose="020B0606020202030204" pitchFamily="34" charset="0"/>
                <a:ea typeface="Scientia Bold" panose="02050703050505020204" pitchFamily="18" charset="0"/>
                <a:cs typeface="Times New Roman" panose="02020603050405020304" pitchFamily="18" charset="0"/>
              </a:rPr>
              <a:t>Остланд</a:t>
            </a:r>
            <a:r>
              <a:rPr lang="ru-RU" b="1" dirty="0">
                <a:latin typeface="Arial Narrow" panose="020B0606020202030204" pitchFamily="34" charset="0"/>
                <a:ea typeface="Scientia Bold" panose="02050703050505020204" pitchFamily="18" charset="0"/>
                <a:cs typeface="Times New Roman" panose="02020603050405020304" pitchFamily="18" charset="0"/>
              </a:rPr>
              <a:t>», «Московия», «Украина», «Кавказ».</a:t>
            </a:r>
          </a:p>
          <a:p>
            <a:pPr algn="just"/>
            <a:endParaRPr lang="ru-RU"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b="1" dirty="0">
                <a:latin typeface="Arial Narrow" panose="020B0606020202030204" pitchFamily="34" charset="0"/>
                <a:ea typeface="Scientia Bold" panose="02050703050505020204" pitchFamily="18" charset="0"/>
                <a:cs typeface="Times New Roman" panose="02020603050405020304" pitchFamily="18" charset="0"/>
              </a:rPr>
              <a:t>Если бы план «Ост» был бы реализован, то в живых остался бы только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один человек из четырёх.</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19" name="Прямоугольник 18"/>
          <p:cNvSpPr/>
          <p:nvPr/>
        </p:nvSpPr>
        <p:spPr>
          <a:xfrm>
            <a:off x="545266" y="413964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2" name="TextBox 21"/>
          <p:cNvSpPr txBox="1"/>
          <p:nvPr/>
        </p:nvSpPr>
        <p:spPr>
          <a:xfrm>
            <a:off x="247910" y="324402"/>
            <a:ext cx="3600409" cy="461665"/>
          </a:xfrm>
          <a:prstGeom prst="rect">
            <a:avLst/>
          </a:prstGeom>
          <a:noFill/>
        </p:spPr>
        <p:txBody>
          <a:bodyPr wrap="none" rtlCol="0">
            <a:spAutoFit/>
          </a:bodyPr>
          <a:lstStyle/>
          <a:p>
            <a:r>
              <a:rPr lang="ru-RU" sz="24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Генеральный план «Ост» </a:t>
            </a:r>
          </a:p>
        </p:txBody>
      </p:sp>
      <p:sp>
        <p:nvSpPr>
          <p:cNvPr id="9" name="Прямоугольник 8"/>
          <p:cNvSpPr/>
          <p:nvPr/>
        </p:nvSpPr>
        <p:spPr>
          <a:xfrm>
            <a:off x="545266" y="2489322"/>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0" name="Прямоугольник 9"/>
          <p:cNvSpPr/>
          <p:nvPr/>
        </p:nvSpPr>
        <p:spPr>
          <a:xfrm>
            <a:off x="545265" y="5235401"/>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11" name="Объект 3">
            <a:extLst>
              <a:ext uri="{FF2B5EF4-FFF2-40B4-BE49-F238E27FC236}">
                <a16:creationId xmlns:a16="http://schemas.microsoft.com/office/drawing/2014/main" id="{63FFDDFE-69E1-450D-B7CD-263B0823C5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41718" y="376882"/>
            <a:ext cx="4582108" cy="4155462"/>
          </a:xfrm>
          <a:prstGeom prst="rect">
            <a:avLst/>
          </a:prstGeom>
        </p:spPr>
      </p:pic>
    </p:spTree>
    <p:extLst>
      <p:ext uri="{BB962C8B-B14F-4D97-AF65-F5344CB8AC3E}">
        <p14:creationId xmlns:p14="http://schemas.microsoft.com/office/powerpoint/2010/main" val="767313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545267" y="1140533"/>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688141" y="1019554"/>
            <a:ext cx="6674684" cy="5601533"/>
          </a:xfrm>
          <a:prstGeom prst="rect">
            <a:avLst/>
          </a:prstGeom>
        </p:spPr>
        <p:txBody>
          <a:bodyPr wrap="square">
            <a:spAutoFit/>
          </a:bodyPr>
          <a:lstStyle/>
          <a:p>
            <a:pPr algn="just"/>
            <a:r>
              <a:rPr lang="ru-RU" sz="2000" b="1" dirty="0">
                <a:latin typeface="Arial Narrow" panose="020B0606020202030204" pitchFamily="34" charset="0"/>
                <a:ea typeface="Scientia Bold" panose="02050703050505020204" pitchFamily="18" charset="0"/>
                <a:cs typeface="Times New Roman" panose="02020603050405020304" pitchFamily="18" charset="0"/>
              </a:rPr>
              <a:t>План нацистской Германии, разработанный в 1940 – 1941 гг. как часть войны против Советского Союза. Являлся экономической частью плана «Барбаросса».</a:t>
            </a:r>
          </a:p>
          <a:p>
            <a:pPr algn="just"/>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2000" b="1" dirty="0">
                <a:latin typeface="Arial Narrow" panose="020B0606020202030204" pitchFamily="34" charset="0"/>
                <a:ea typeface="Scientia Bold" panose="02050703050505020204" pitchFamily="18" charset="0"/>
                <a:cs typeface="Times New Roman" panose="02020603050405020304" pitchFamily="18" charset="0"/>
              </a:rPr>
              <a:t>Согласно этому плану, продовольствие, произведённое на оккупированных вермахтом территориях, должно было поставляться немецким оккупационным войскам и Третьему рейху. Умышленно учитывалось, что до </a:t>
            </a:r>
            <a:r>
              <a:rPr lang="ru-RU" sz="20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тридцати миллионов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человек в Советском Союзе умрут от голода в результате лишения пищи.</a:t>
            </a:r>
          </a:p>
          <a:p>
            <a:pPr algn="just"/>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2000" b="1" dirty="0">
                <a:latin typeface="Arial Narrow" panose="020B0606020202030204" pitchFamily="34" charset="0"/>
                <a:ea typeface="Scientia Bold" panose="02050703050505020204" pitchFamily="18" charset="0"/>
                <a:cs typeface="Times New Roman" panose="02020603050405020304" pitchFamily="18" charset="0"/>
              </a:rPr>
              <a:t>План голода привел к гибели миллионов граждан на оккупированных немцами территориях Советского Союза. Из </a:t>
            </a:r>
            <a:r>
              <a:rPr lang="ru-RU" sz="20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13,7 млн</a:t>
            </a:r>
            <a:r>
              <a:rPr lang="ru-RU" sz="2000" b="1" dirty="0">
                <a:latin typeface="Arial Narrow" panose="020B0606020202030204" pitchFamily="34" charset="0"/>
                <a:ea typeface="Scientia Bold" panose="02050703050505020204" pitchFamily="18" charset="0"/>
                <a:cs typeface="Times New Roman" panose="02020603050405020304" pitchFamily="18" charset="0"/>
              </a:rPr>
              <a:t> мирных советских граждан, погибших от рук нацистов, </a:t>
            </a:r>
            <a:r>
              <a:rPr lang="ru-RU" sz="20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4,1 млн </a:t>
            </a:r>
            <a:r>
              <a:rPr lang="ru-RU" sz="2000" b="1" dirty="0">
                <a:latin typeface="Arial Narrow" panose="020B0606020202030204" pitchFamily="34" charset="0"/>
                <a:ea typeface="Scientia Bold" panose="02050703050505020204" pitchFamily="18" charset="0"/>
                <a:cs typeface="Times New Roman" panose="02020603050405020304" pitchFamily="18" charset="0"/>
              </a:rPr>
              <a:t>человек умерли от голода, болезней и отсутствия медицинской помощи.</a:t>
            </a:r>
          </a:p>
          <a:p>
            <a:pPr algn="just"/>
            <a:endParaRPr lang="ru-RU" sz="2000" b="1" dirty="0">
              <a:latin typeface="Arial Narrow" panose="020B0606020202030204" pitchFamily="34" charset="0"/>
              <a:ea typeface="Scientia Bold" panose="02050703050505020204" pitchFamily="18" charset="0"/>
              <a:cs typeface="Times New Roman" panose="02020603050405020304" pitchFamily="18" charset="0"/>
            </a:endParaRPr>
          </a:p>
          <a:p>
            <a:pPr algn="just"/>
            <a:endParaRPr lang="ru-RU" b="1" dirty="0">
              <a:latin typeface="Arial Narrow" panose="020B0606020202030204" pitchFamily="34" charset="0"/>
              <a:ea typeface="Scientia Bold" panose="02050703050505020204" pitchFamily="18" charset="0"/>
              <a:cs typeface="Times New Roman" panose="02020603050405020304" pitchFamily="18" charset="0"/>
            </a:endParaRPr>
          </a:p>
        </p:txBody>
      </p:sp>
      <p:sp>
        <p:nvSpPr>
          <p:cNvPr id="19" name="Прямоугольник 18"/>
          <p:cNvSpPr/>
          <p:nvPr/>
        </p:nvSpPr>
        <p:spPr>
          <a:xfrm>
            <a:off x="541534" y="4514832"/>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2" name="TextBox 21"/>
          <p:cNvSpPr txBox="1"/>
          <p:nvPr/>
        </p:nvSpPr>
        <p:spPr>
          <a:xfrm>
            <a:off x="247910" y="324402"/>
            <a:ext cx="5159554" cy="584775"/>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План голода («План Бакке»)</a:t>
            </a:r>
          </a:p>
        </p:txBody>
      </p:sp>
      <p:sp>
        <p:nvSpPr>
          <p:cNvPr id="9" name="Прямоугольник 8"/>
          <p:cNvSpPr/>
          <p:nvPr/>
        </p:nvSpPr>
        <p:spPr>
          <a:xfrm>
            <a:off x="545266" y="2347397"/>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12" name="Рисунок 11">
            <a:extLst>
              <a:ext uri="{FF2B5EF4-FFF2-40B4-BE49-F238E27FC236}">
                <a16:creationId xmlns:a16="http://schemas.microsoft.com/office/drawing/2014/main" id="{81658ABF-E021-4CD9-B5DD-A0D3C14FA1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922" t="31326" r="-631" b="38513"/>
          <a:stretch/>
        </p:blipFill>
        <p:spPr>
          <a:xfrm>
            <a:off x="8569595" y="4243403"/>
            <a:ext cx="3622090" cy="2068497"/>
          </a:xfrm>
          <a:prstGeom prst="rect">
            <a:avLst/>
          </a:prstGeom>
        </p:spPr>
      </p:pic>
      <p:pic>
        <p:nvPicPr>
          <p:cNvPr id="7" name="Рисунок 6">
            <a:extLst>
              <a:ext uri="{FF2B5EF4-FFF2-40B4-BE49-F238E27FC236}">
                <a16:creationId xmlns:a16="http://schemas.microsoft.com/office/drawing/2014/main" id="{15E0A73B-ABE6-49AC-B307-FFB45027B5F2}"/>
              </a:ext>
            </a:extLst>
          </p:cNvPr>
          <p:cNvPicPr>
            <a:picLocks noChangeAspect="1"/>
          </p:cNvPicPr>
          <p:nvPr/>
        </p:nvPicPr>
        <p:blipFill>
          <a:blip r:embed="rId5"/>
          <a:stretch>
            <a:fillRect/>
          </a:stretch>
        </p:blipFill>
        <p:spPr>
          <a:xfrm>
            <a:off x="7860221" y="3967427"/>
            <a:ext cx="4062425" cy="2890572"/>
          </a:xfrm>
          <a:prstGeom prst="rect">
            <a:avLst/>
          </a:prstGeom>
        </p:spPr>
      </p:pic>
      <p:pic>
        <p:nvPicPr>
          <p:cNvPr id="4" name="Рисунок 3">
            <a:extLst>
              <a:ext uri="{FF2B5EF4-FFF2-40B4-BE49-F238E27FC236}">
                <a16:creationId xmlns:a16="http://schemas.microsoft.com/office/drawing/2014/main" id="{6AD5BC8E-D977-4C13-8F43-1B717534DCB9}"/>
              </a:ext>
            </a:extLst>
          </p:cNvPr>
          <p:cNvPicPr>
            <a:picLocks noChangeAspect="1"/>
          </p:cNvPicPr>
          <p:nvPr/>
        </p:nvPicPr>
        <p:blipFill>
          <a:blip r:embed="rId6"/>
          <a:stretch>
            <a:fillRect/>
          </a:stretch>
        </p:blipFill>
        <p:spPr>
          <a:xfrm>
            <a:off x="8569595" y="121586"/>
            <a:ext cx="2770161" cy="4000232"/>
          </a:xfrm>
          <a:prstGeom prst="rect">
            <a:avLst/>
          </a:prstGeom>
        </p:spPr>
      </p:pic>
    </p:spTree>
    <p:extLst>
      <p:ext uri="{BB962C8B-B14F-4D97-AF65-F5344CB8AC3E}">
        <p14:creationId xmlns:p14="http://schemas.microsoft.com/office/powerpoint/2010/main" val="1482538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447613" y="95344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590486" y="859751"/>
            <a:ext cx="7827211" cy="5678478"/>
          </a:xfrm>
          <a:prstGeom prst="rect">
            <a:avLst/>
          </a:prstGeom>
        </p:spPr>
        <p:txBody>
          <a:bodyPr wrap="square">
            <a:spAutoFit/>
          </a:bodyPr>
          <a:lstStyle/>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Геноцид</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означает отказ от признания права на существование целых человеческих групп </a:t>
            </a:r>
            <a:r>
              <a:rPr lang="ru-RU" sz="1500" b="1" i="1" dirty="0">
                <a:latin typeface="Arial Narrow" panose="020B0606020202030204" pitchFamily="34" charset="0"/>
                <a:ea typeface="Scientia Bold" panose="02050703050505020204" pitchFamily="18" charset="0"/>
                <a:cs typeface="Times New Roman" panose="02020603050405020304" pitchFamily="18" charset="0"/>
              </a:rPr>
              <a:t>(Резолюция № 96 Генеральной Ассамблеи ООН от 11 декабря 1946 года).</a:t>
            </a:r>
          </a:p>
          <a:p>
            <a:pPr algn="just"/>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Геноцид</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 действия, совершаемые с намерением уничтожить, полностью или частично, какую-либо национальную, этническую, расовую или религиозную группу как таковую:</a:t>
            </a:r>
          </a:p>
          <a:p>
            <a:pPr marL="285783" indent="-285783" algn="just">
              <a:buFont typeface="Wingdings" panose="05000000000000000000" pitchFamily="2" charset="2"/>
              <a:buChar char="§"/>
            </a:pPr>
            <a:r>
              <a:rPr lang="ru-RU" sz="1500" b="1" dirty="0">
                <a:latin typeface="Arial Narrow" panose="020B0606020202030204" pitchFamily="34" charset="0"/>
                <a:ea typeface="Scientia Bold" panose="02050703050505020204" pitchFamily="18" charset="0"/>
                <a:cs typeface="Times New Roman" panose="02020603050405020304" pitchFamily="18" charset="0"/>
              </a:rPr>
              <a:t>убийство членов такой группы;</a:t>
            </a:r>
          </a:p>
          <a:p>
            <a:pPr marL="285783" indent="-285783" algn="just">
              <a:buFont typeface="Wingdings" panose="05000000000000000000" pitchFamily="2" charset="2"/>
              <a:buChar char="§"/>
            </a:pPr>
            <a:r>
              <a:rPr lang="ru-RU" sz="1500" b="1" dirty="0">
                <a:latin typeface="Arial Narrow" panose="020B0606020202030204" pitchFamily="34" charset="0"/>
                <a:ea typeface="Scientia Bold" panose="02050703050505020204" pitchFamily="18" charset="0"/>
                <a:cs typeface="Times New Roman" panose="02020603050405020304" pitchFamily="18" charset="0"/>
              </a:rPr>
              <a:t>причинение серьезных телесных повреждений или умственного расстройства членам такой группы;</a:t>
            </a:r>
          </a:p>
          <a:p>
            <a:pPr marL="285783" indent="-285783" algn="just">
              <a:buFont typeface="Wingdings" panose="05000000000000000000" pitchFamily="2" charset="2"/>
              <a:buChar char="§"/>
            </a:pPr>
            <a:r>
              <a:rPr lang="ru-RU" sz="1500" b="1" dirty="0">
                <a:latin typeface="Arial Narrow" panose="020B0606020202030204" pitchFamily="34" charset="0"/>
                <a:ea typeface="Scientia Bold" panose="02050703050505020204" pitchFamily="18" charset="0"/>
                <a:cs typeface="Times New Roman" panose="02020603050405020304" pitchFamily="18" charset="0"/>
              </a:rPr>
              <a:t>предумышленное создание для какой-либо группы таких жизненных условий, которые рассчитаны на полное или частичное физическое уничтожение ее;</a:t>
            </a:r>
          </a:p>
          <a:p>
            <a:pPr marL="285783" indent="-285783" algn="just">
              <a:buFont typeface="Wingdings" panose="05000000000000000000" pitchFamily="2" charset="2"/>
              <a:buChar char="§"/>
            </a:pPr>
            <a:r>
              <a:rPr lang="ru-RU" sz="1500" b="1" dirty="0">
                <a:latin typeface="Arial Narrow" panose="020B0606020202030204" pitchFamily="34" charset="0"/>
                <a:ea typeface="Scientia Bold" panose="02050703050505020204" pitchFamily="18" charset="0"/>
                <a:cs typeface="Times New Roman" panose="02020603050405020304" pitchFamily="18" charset="0"/>
              </a:rPr>
              <a:t>меры, рассчитанные на предотвращение деторождения в среде такой группы;</a:t>
            </a:r>
          </a:p>
          <a:p>
            <a:pPr marL="285783" indent="-285783" algn="just">
              <a:buFont typeface="Wingdings" panose="05000000000000000000" pitchFamily="2" charset="2"/>
              <a:buChar char="§"/>
            </a:pPr>
            <a:r>
              <a:rPr lang="ru-RU" sz="1500" b="1" dirty="0">
                <a:latin typeface="Arial Narrow" panose="020B0606020202030204" pitchFamily="34" charset="0"/>
                <a:ea typeface="Scientia Bold" panose="02050703050505020204" pitchFamily="18" charset="0"/>
                <a:cs typeface="Times New Roman" panose="02020603050405020304" pitchFamily="18" charset="0"/>
              </a:rPr>
              <a:t>насильственная передача детей из одной человеческой группы в другую.</a:t>
            </a:r>
          </a:p>
          <a:p>
            <a:pPr algn="just"/>
            <a:r>
              <a:rPr lang="ru-RU" sz="1500" b="1" i="1" dirty="0">
                <a:latin typeface="Arial Narrow" panose="020B0606020202030204" pitchFamily="34" charset="0"/>
                <a:ea typeface="Scientia Bold" panose="02050703050505020204" pitchFamily="18" charset="0"/>
                <a:cs typeface="Times New Roman" panose="02020603050405020304" pitchFamily="18" charset="0"/>
              </a:rPr>
              <a:t>(Конвенция о предупреждении преступления геноцида и наказании за него от 9 декабря 1948 года)</a:t>
            </a:r>
          </a:p>
          <a:p>
            <a:pPr algn="just"/>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Геноцид</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 действия, направленные на полное или частичное уничтожение национальной, этнической, расовой или религиозной группы как таковой путем убийства членов этой группы, причинения тяжкого вреда их здоровью, насильственного воспрепятствования деторождению, принудительной передачи детей, насильственного переселения либо иного создания жизненных условий, рассчитанных на физическое уничтожение членов этой группы </a:t>
            </a:r>
          </a:p>
          <a:p>
            <a:pPr algn="just"/>
            <a:r>
              <a:rPr lang="ru-RU" sz="1500" b="1" i="1" dirty="0">
                <a:latin typeface="Arial Narrow" panose="020B0606020202030204" pitchFamily="34" charset="0"/>
                <a:ea typeface="Scientia Bold" panose="02050703050505020204" pitchFamily="18" charset="0"/>
                <a:cs typeface="Times New Roman" panose="02020603050405020304" pitchFamily="18" charset="0"/>
              </a:rPr>
              <a:t>(Статья 357 УК РФ)</a:t>
            </a:r>
          </a:p>
          <a:p>
            <a:pPr algn="just"/>
            <a:endParaRPr lang="ru-RU" sz="15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500" b="1" dirty="0">
                <a:latin typeface="Arial Narrow" panose="020B0606020202030204" pitchFamily="34" charset="0"/>
                <a:ea typeface="Scientia Bold" panose="02050703050505020204" pitchFamily="18" charset="0"/>
                <a:cs typeface="Times New Roman" panose="02020603050405020304" pitchFamily="18" charset="0"/>
              </a:rPr>
              <a:t>Согласно </a:t>
            </a:r>
            <a:r>
              <a:rPr lang="ru-RU" sz="15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конвенции, принятой Генеральной Ассамблеей ООН в ноябре 1968 г.</a:t>
            </a:r>
            <a:r>
              <a:rPr lang="ru-RU" sz="1500" b="1" dirty="0">
                <a:latin typeface="Arial Narrow" panose="020B0606020202030204" pitchFamily="34" charset="0"/>
                <a:ea typeface="Scientia Bold" panose="02050703050505020204" pitchFamily="18" charset="0"/>
                <a:cs typeface="Times New Roman" panose="02020603050405020304" pitchFamily="18" charset="0"/>
              </a:rPr>
              <a:t>, к военным преступлениям и преступлениям против человечности не применяется срок давности. </a:t>
            </a:r>
          </a:p>
        </p:txBody>
      </p:sp>
      <p:sp>
        <p:nvSpPr>
          <p:cNvPr id="22" name="TextBox 21"/>
          <p:cNvSpPr txBox="1"/>
          <p:nvPr/>
        </p:nvSpPr>
        <p:spPr>
          <a:xfrm>
            <a:off x="247910" y="324402"/>
            <a:ext cx="6822637" cy="461665"/>
          </a:xfrm>
          <a:prstGeom prst="rect">
            <a:avLst/>
          </a:prstGeom>
          <a:noFill/>
        </p:spPr>
        <p:txBody>
          <a:bodyPr wrap="none" rtlCol="0">
            <a:spAutoFit/>
          </a:bodyPr>
          <a:lstStyle/>
          <a:p>
            <a:r>
              <a:rPr lang="ru-RU" sz="24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«Геноцид» – преступление против человечности</a:t>
            </a:r>
          </a:p>
        </p:txBody>
      </p:sp>
      <p:sp>
        <p:nvSpPr>
          <p:cNvPr id="9" name="Прямоугольник 8"/>
          <p:cNvSpPr/>
          <p:nvPr/>
        </p:nvSpPr>
        <p:spPr>
          <a:xfrm>
            <a:off x="440481" y="1641293"/>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1" name="Прямоугольник 10"/>
          <p:cNvSpPr/>
          <p:nvPr/>
        </p:nvSpPr>
        <p:spPr>
          <a:xfrm>
            <a:off x="433184" y="4421755"/>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1026" name="Picture 2" descr="Государственный архив Российской Федерации - ГАРФ - О зверствах фашистов не  забыть"/>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4960" y="200025"/>
            <a:ext cx="3501677" cy="18693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Фото"/>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4960" y="2089578"/>
            <a:ext cx="3497753" cy="23128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Picture 2" descr="Горе (фотография) — Википедия">
            <a:extLst>
              <a:ext uri="{FF2B5EF4-FFF2-40B4-BE49-F238E27FC236}">
                <a16:creationId xmlns:a16="http://schemas.microsoft.com/office/drawing/2014/main" id="{78AD34F9-1928-458D-8662-1D997110E1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54960" y="4391606"/>
            <a:ext cx="3497753" cy="22759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Прямоугольник 11">
            <a:extLst>
              <a:ext uri="{FF2B5EF4-FFF2-40B4-BE49-F238E27FC236}">
                <a16:creationId xmlns:a16="http://schemas.microsoft.com/office/drawing/2014/main" id="{3F63BCBB-2C63-4C34-8E48-D0F8523CDFDF}"/>
              </a:ext>
            </a:extLst>
          </p:cNvPr>
          <p:cNvSpPr/>
          <p:nvPr/>
        </p:nvSpPr>
        <p:spPr>
          <a:xfrm>
            <a:off x="433184" y="605272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93198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5" name="Прямоугольник 4"/>
          <p:cNvSpPr/>
          <p:nvPr/>
        </p:nvSpPr>
        <p:spPr>
          <a:xfrm>
            <a:off x="545267" y="1140533"/>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3" name="Прямоугольник 12"/>
          <p:cNvSpPr/>
          <p:nvPr/>
        </p:nvSpPr>
        <p:spPr>
          <a:xfrm>
            <a:off x="688140" y="1019554"/>
            <a:ext cx="6618592" cy="5755422"/>
          </a:xfrm>
          <a:prstGeom prst="rect">
            <a:avLst/>
          </a:prstGeom>
        </p:spPr>
        <p:txBody>
          <a:bodyPr wrap="square">
            <a:spAutoFit/>
          </a:bodyPr>
          <a:lstStyle/>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20 ноября 1945 г. открылся Международный Военный Трибунал для суда и наказания главных военных преступников европейских стран оси – Нюрнбергский трибунал.</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Он определил преступления нацистской Германии и её сателлитов, совершаемые против советского населения, как военные преступления и преступления против человечности:</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Убийства, истязания или увод в рабство или для других целей гражданского населения оккупированной территории; убийства или истязания военнопленных или лиц, находящихся в море; убийства заложников; ограбление общественной или частной собственности; бессмысленное разрушение городов или деревень; разорение, не оправданное военной необходимостью, являются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военными преступлениями</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a:t>
            </a:r>
            <a:r>
              <a:rPr lang="ru-RU" sz="1600" b="1" i="1" dirty="0">
                <a:latin typeface="Arial Narrow" panose="020B0606020202030204" pitchFamily="34" charset="0"/>
                <a:ea typeface="Scientia Bold" panose="02050703050505020204" pitchFamily="18" charset="0"/>
                <a:cs typeface="Times New Roman" panose="02020603050405020304" pitchFamily="18" charset="0"/>
              </a:rPr>
              <a:t>(Подпункт «b» п. 2 ст. 6 Устава Нюрнбергского трибунала)</a:t>
            </a:r>
            <a:r>
              <a:rPr lang="ru-RU" sz="1600" b="1" dirty="0">
                <a:latin typeface="Arial Narrow" panose="020B0606020202030204" pitchFamily="34" charset="0"/>
                <a:ea typeface="Scientia Bold" panose="02050703050505020204" pitchFamily="18" charset="0"/>
                <a:cs typeface="Times New Roman" panose="02020603050405020304" pitchFamily="18" charset="0"/>
              </a:rPr>
              <a:t>;</a:t>
            </a:r>
          </a:p>
          <a:p>
            <a:pPr algn="just"/>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pPr algn="just"/>
            <a:r>
              <a:rPr lang="ru-RU" sz="1600" b="1" dirty="0">
                <a:latin typeface="Arial Narrow" panose="020B0606020202030204" pitchFamily="34" charset="0"/>
                <a:ea typeface="Scientia Bold" panose="02050703050505020204" pitchFamily="18" charset="0"/>
                <a:cs typeface="Times New Roman" panose="02020603050405020304" pitchFamily="18" charset="0"/>
              </a:rPr>
              <a:t>Убийства, истребление, порабощение, ссылка и другие жестокости, совершенные в отношении гражданского населения до или во время войны, или преследования по политическим, расовым или религиозным мотивам в целях осуществления или в связи с любым преступлением, подлежащим юрисдикции Трибунала, являются </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преступлениями против человечности</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a:t>
            </a:r>
            <a:r>
              <a:rPr lang="ru-RU" sz="1600" b="1" i="1" dirty="0">
                <a:latin typeface="Arial Narrow" panose="020B0606020202030204" pitchFamily="34" charset="0"/>
                <a:ea typeface="Scientia Bold" panose="02050703050505020204" pitchFamily="18" charset="0"/>
                <a:cs typeface="Times New Roman" panose="02020603050405020304" pitchFamily="18" charset="0"/>
              </a:rPr>
              <a:t>(Подпункт «</a:t>
            </a:r>
            <a:r>
              <a:rPr lang="en-US" sz="1600" b="1" i="1" dirty="0">
                <a:latin typeface="Arial Narrow" panose="020B0606020202030204" pitchFamily="34" charset="0"/>
                <a:ea typeface="Scientia Bold" panose="02050703050505020204" pitchFamily="18" charset="0"/>
                <a:cs typeface="Times New Roman" panose="02020603050405020304" pitchFamily="18" charset="0"/>
              </a:rPr>
              <a:t>c</a:t>
            </a:r>
            <a:r>
              <a:rPr lang="ru-RU" sz="1600" b="1" i="1" dirty="0">
                <a:latin typeface="Arial Narrow" panose="020B0606020202030204" pitchFamily="34" charset="0"/>
                <a:ea typeface="Scientia Bold" panose="02050703050505020204" pitchFamily="18" charset="0"/>
                <a:cs typeface="Times New Roman" panose="02020603050405020304" pitchFamily="18" charset="0"/>
              </a:rPr>
              <a:t>» п. 2 ст. 6 Устава Нюрнбергского трибунала ).</a:t>
            </a:r>
          </a:p>
        </p:txBody>
      </p:sp>
      <p:sp>
        <p:nvSpPr>
          <p:cNvPr id="19" name="Прямоугольник 18"/>
          <p:cNvSpPr/>
          <p:nvPr/>
        </p:nvSpPr>
        <p:spPr>
          <a:xfrm>
            <a:off x="545515" y="307529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2" name="TextBox 21"/>
          <p:cNvSpPr txBox="1"/>
          <p:nvPr/>
        </p:nvSpPr>
        <p:spPr>
          <a:xfrm>
            <a:off x="247910" y="324402"/>
            <a:ext cx="7158947" cy="461665"/>
          </a:xfrm>
          <a:prstGeom prst="rect">
            <a:avLst/>
          </a:prstGeom>
          <a:noFill/>
        </p:spPr>
        <p:txBody>
          <a:bodyPr wrap="none" rtlCol="0">
            <a:spAutoFit/>
          </a:bodyPr>
          <a:lstStyle/>
          <a:p>
            <a:r>
              <a:rPr lang="ru-RU" sz="24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Международный Военный Трибунал в Нюрнберге</a:t>
            </a:r>
          </a:p>
        </p:txBody>
      </p:sp>
      <p:sp>
        <p:nvSpPr>
          <p:cNvPr id="9" name="Прямоугольник 8"/>
          <p:cNvSpPr/>
          <p:nvPr/>
        </p:nvSpPr>
        <p:spPr>
          <a:xfrm>
            <a:off x="519362" y="2106432"/>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0" name="Прямоугольник 9"/>
          <p:cNvSpPr/>
          <p:nvPr/>
        </p:nvSpPr>
        <p:spPr>
          <a:xfrm>
            <a:off x="545266" y="5006935"/>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2050" name="Picture 2" descr="Советский прокурор Руденко разоблачил ложь адвокатов нацистов в Нюрнберг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1049" y="4210180"/>
            <a:ext cx="4276638" cy="23136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Нюрнбергский процесс — Википедия"/>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616952" y="423936"/>
            <a:ext cx="4270735" cy="3364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696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 y="1"/>
            <a:ext cx="12191689" cy="6858175"/>
          </a:xfrm>
          <a:prstGeom prst="rect">
            <a:avLst/>
          </a:prstGeom>
        </p:spPr>
      </p:pic>
      <p:sp>
        <p:nvSpPr>
          <p:cNvPr id="13" name="Прямоугольник 12"/>
          <p:cNvSpPr/>
          <p:nvPr/>
        </p:nvSpPr>
        <p:spPr>
          <a:xfrm>
            <a:off x="372202" y="1587572"/>
            <a:ext cx="7182787" cy="5262979"/>
          </a:xfrm>
          <a:prstGeom prst="rect">
            <a:avLst/>
          </a:prstGeom>
        </p:spPr>
        <p:txBody>
          <a:bodyPr wrap="square">
            <a:spAutoFit/>
          </a:bodyPr>
          <a:lstStyle/>
          <a:p>
            <a:r>
              <a:rPr lang="ru-RU" sz="1600" b="1" dirty="0">
                <a:latin typeface="Arial Narrow" panose="020B0606020202030204" pitchFamily="34" charset="0"/>
                <a:ea typeface="Scientia Bold" panose="02050703050505020204" pitchFamily="18" charset="0"/>
                <a:cs typeface="Times New Roman" panose="02020603050405020304" pitchFamily="18" charset="0"/>
              </a:rPr>
              <a:t>В 1942-1943 гг. в деревне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Жестяная Горка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был организован лагерь, в который </a:t>
            </a:r>
          </a:p>
          <a:p>
            <a:r>
              <a:rPr lang="ru-RU" sz="1600" b="1" dirty="0">
                <a:latin typeface="Arial Narrow" panose="020B0606020202030204" pitchFamily="34" charset="0"/>
                <a:ea typeface="Scientia Bold" panose="02050703050505020204" pitchFamily="18" charset="0"/>
                <a:cs typeface="Times New Roman" panose="02020603050405020304" pitchFamily="18" charset="0"/>
              </a:rPr>
              <a:t>с ближайших оккупированных территорий свозились военнопленные Красной армии, партизаны и мирные жители. Узников лагеря подвергали пыткам, а затем расстреливали их близ деревни. Тела казненных сбрасывали в большие ямы.</a:t>
            </a:r>
          </a:p>
          <a:p>
            <a:r>
              <a:rPr lang="ru-RU" sz="1600" b="1" dirty="0">
                <a:latin typeface="Arial Narrow" panose="020B0606020202030204" pitchFamily="34" charset="0"/>
                <a:ea typeface="Scientia Bold" panose="02050703050505020204" pitchFamily="18" charset="0"/>
                <a:cs typeface="Times New Roman" panose="02020603050405020304" pitchFamily="18" charset="0"/>
              </a:rPr>
              <a:t>В 1947 г. было установлено, что в ямах-могилах у деревни Жестяная Горка было зарыто не менее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2600</a:t>
            </a:r>
            <a:r>
              <a:rPr lang="ru-RU" b="1" dirty="0">
                <a:latin typeface="Arial Narrow" panose="020B0606020202030204" pitchFamily="34" charset="0"/>
                <a:ea typeface="Scientia Bold" panose="02050703050505020204" pitchFamily="18" charset="0"/>
                <a:cs typeface="Times New Roman" panose="02020603050405020304" pitchFamily="18" charset="0"/>
              </a:rPr>
              <a:t>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трупов</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Впоследствии в ходе поисковых работ в 2019 г. были обнаружены останки ещё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542 человек</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в том числе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женщин и детей</a:t>
            </a:r>
            <a:r>
              <a:rPr lang="ru-RU" sz="1600" b="1" dirty="0">
                <a:latin typeface="Arial Narrow" panose="020B0606020202030204" pitchFamily="34" charset="0"/>
                <a:ea typeface="Scientia Bold" panose="02050703050505020204" pitchFamily="18" charset="0"/>
                <a:cs typeface="Times New Roman" panose="02020603050405020304" pitchFamily="18" charset="0"/>
              </a:rPr>
              <a:t>.</a:t>
            </a:r>
          </a:p>
          <a:p>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r>
              <a:rPr lang="ru-RU" sz="1600" b="1" dirty="0">
                <a:latin typeface="Arial Narrow" panose="020B0606020202030204" pitchFamily="34" charset="0"/>
                <a:ea typeface="Scientia Bold" panose="02050703050505020204" pitchFamily="18" charset="0"/>
                <a:cs typeface="Times New Roman" panose="02020603050405020304" pitchFamily="18" charset="0"/>
              </a:rPr>
              <a:t>В окрестностях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Симферополя</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на месте совхоза «Красный» нацистами был создан концлагерь, который стал местом массового уничтожения советских мирных жителей и военнопленных. Всего за годы оккупации в нём было истреблено порядка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15 000 человек</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Самую крупную акцию уничтожения нацисты провели 27 октября 1943 года – в тот день было истреблено около 1500 советских граждан. </a:t>
            </a:r>
          </a:p>
          <a:p>
            <a:endParaRPr lang="ru-RU" sz="1600" b="1" dirty="0">
              <a:latin typeface="Arial Narrow" panose="020B0606020202030204" pitchFamily="34" charset="0"/>
              <a:ea typeface="Scientia Bold" panose="02050703050505020204" pitchFamily="18" charset="0"/>
              <a:cs typeface="Times New Roman" panose="02020603050405020304" pitchFamily="18" charset="0"/>
            </a:endParaRPr>
          </a:p>
          <a:p>
            <a:r>
              <a:rPr lang="ru-RU" sz="1600" b="1" dirty="0">
                <a:latin typeface="Arial Narrow" panose="020B0606020202030204" pitchFamily="34" charset="0"/>
                <a:ea typeface="Scientia Bold" panose="02050703050505020204" pitchFamily="18" charset="0"/>
                <a:cs typeface="Times New Roman" panose="02020603050405020304" pitchFamily="18" charset="0"/>
              </a:rPr>
              <a:t>В 1941 году в город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Ейск</a:t>
            </a:r>
            <a:r>
              <a:rPr lang="ru-RU" sz="1600"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 </a:t>
            </a:r>
            <a:r>
              <a:rPr lang="ru-RU" sz="1600" b="1" dirty="0">
                <a:latin typeface="Arial Narrow" panose="020B0606020202030204" pitchFamily="34" charset="0"/>
                <a:ea typeface="Scientia Bold" panose="02050703050505020204" pitchFamily="18" charset="0"/>
                <a:cs typeface="Times New Roman" panose="02020603050405020304" pitchFamily="18" charset="0"/>
              </a:rPr>
              <a:t>Краснодарского края из Симферополя  был эвакуирован детский дом – около 300 детей и воспитателей. Однако в конце лета 1942 года город был оккупирован нацистами. 9 и 10 октября каратели погрузили </a:t>
            </a:r>
            <a:r>
              <a:rPr lang="ru-RU" b="1" dirty="0">
                <a:solidFill>
                  <a:schemeClr val="accent6">
                    <a:lumMod val="50000"/>
                  </a:schemeClr>
                </a:solidFill>
                <a:latin typeface="Arial Narrow" panose="020B0606020202030204" pitchFamily="34" charset="0"/>
                <a:ea typeface="Scientia Bold" panose="02050703050505020204" pitchFamily="18" charset="0"/>
                <a:cs typeface="Times New Roman" panose="02020603050405020304" pitchFamily="18" charset="0"/>
              </a:rPr>
              <a:t>214 детей-инвалидов</a:t>
            </a:r>
            <a:r>
              <a:rPr lang="ru-RU" sz="1600" b="1" dirty="0">
                <a:latin typeface="Arial Narrow" panose="020B0606020202030204" pitchFamily="34" charset="0"/>
                <a:ea typeface="Scientia Bold" panose="02050703050505020204" pitchFamily="18" charset="0"/>
                <a:cs typeface="Times New Roman" panose="02020603050405020304" pitchFamily="18" charset="0"/>
              </a:rPr>
              <a:t> в несколько машин–«душегубок», после чего вывезли на место массового захоронения. </a:t>
            </a:r>
            <a:endParaRPr lang="ru-RU" sz="1401" b="1" dirty="0">
              <a:latin typeface="Arial Narrow" panose="020B0606020202030204" pitchFamily="34" charset="0"/>
              <a:ea typeface="Scientia Bold" panose="02050703050505020204" pitchFamily="18" charset="0"/>
              <a:cs typeface="Times New Roman" panose="02020603050405020304" pitchFamily="18" charset="0"/>
            </a:endParaRPr>
          </a:p>
        </p:txBody>
      </p:sp>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48909" y="-7223739"/>
            <a:ext cx="585685" cy="329465"/>
          </a:xfrm>
          <a:prstGeom prst="rect">
            <a:avLst/>
          </a:prstGeom>
        </p:spPr>
      </p:pic>
      <p:sp>
        <p:nvSpPr>
          <p:cNvPr id="5" name="Прямоугольник 4"/>
          <p:cNvSpPr/>
          <p:nvPr/>
        </p:nvSpPr>
        <p:spPr>
          <a:xfrm>
            <a:off x="176472" y="1677845"/>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6" name="TextBox 5"/>
          <p:cNvSpPr txBox="1"/>
          <p:nvPr/>
        </p:nvSpPr>
        <p:spPr>
          <a:xfrm>
            <a:off x="247909" y="141022"/>
            <a:ext cx="6020751" cy="1446550"/>
          </a:xfrm>
          <a:prstGeom prst="rect">
            <a:avLst/>
          </a:prstGeom>
          <a:noFill/>
        </p:spPr>
        <p:txBody>
          <a:bodyPr wrap="none" rtlCol="0">
            <a:spAutoFit/>
          </a:bodyPr>
          <a:lstStyle/>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Факты геноцида </a:t>
            </a:r>
          </a:p>
          <a:p>
            <a:r>
              <a:rPr lang="ru-RU" sz="3200" b="1"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мирного советского населения</a:t>
            </a:r>
          </a:p>
          <a:p>
            <a:r>
              <a:rPr lang="ru-RU" sz="2400" dirty="0">
                <a:solidFill>
                  <a:schemeClr val="accent6">
                    <a:lumMod val="75000"/>
                  </a:schemeClr>
                </a:solidFill>
                <a:effectLst>
                  <a:outerShdw blurRad="38100" dist="38100" dir="2700000" algn="tl">
                    <a:srgbClr val="000000">
                      <a:alpha val="43137"/>
                    </a:srgbClr>
                  </a:outerShdw>
                </a:effectLst>
                <a:latin typeface="Franklin Gothic Demi" panose="020B0703020102020204" pitchFamily="34" charset="0"/>
              </a:rPr>
              <a:t>Массовое убийство советских граждан</a:t>
            </a:r>
          </a:p>
        </p:txBody>
      </p:sp>
      <p:sp>
        <p:nvSpPr>
          <p:cNvPr id="8" name="Прямоугольник 7"/>
          <p:cNvSpPr/>
          <p:nvPr/>
        </p:nvSpPr>
        <p:spPr>
          <a:xfrm>
            <a:off x="176472" y="3778280"/>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dirty="0"/>
          </a:p>
        </p:txBody>
      </p:sp>
      <p:sp>
        <p:nvSpPr>
          <p:cNvPr id="9" name="Прямоугольник 8"/>
          <p:cNvSpPr/>
          <p:nvPr/>
        </p:nvSpPr>
        <p:spPr>
          <a:xfrm>
            <a:off x="176471" y="5187128"/>
            <a:ext cx="142874" cy="152400"/>
          </a:xfrm>
          <a:prstGeom prst="rect">
            <a:avLst/>
          </a:prstGeom>
          <a:solidFill>
            <a:schemeClr val="accent6">
              <a:lumMod val="50000"/>
            </a:schemeClr>
          </a:solidFill>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10" name="Рисунок 9">
            <a:extLst>
              <a:ext uri="{FF2B5EF4-FFF2-40B4-BE49-F238E27FC236}">
                <a16:creationId xmlns:a16="http://schemas.microsoft.com/office/drawing/2014/main" id="{6B5FF027-6A8D-4848-881A-B24185185BC0}"/>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533" b="98628" l="4693" r="96425">
                        <a14:foregroundMark x1="10726" y1="7748" x2="22682" y2="36320"/>
                        <a14:foregroundMark x1="22682" y1="36320" x2="31061" y2="78208"/>
                        <a14:foregroundMark x1="31061" y1="78208" x2="39218" y2="86764"/>
                        <a14:foregroundMark x1="39218" y1="86764" x2="57989" y2="99193"/>
                        <a14:foregroundMark x1="57989" y1="99193" x2="76425" y2="92575"/>
                        <a14:foregroundMark x1="76425" y1="92575" x2="85475" y2="68281"/>
                        <a14:foregroundMark x1="85475" y1="68281" x2="73296" y2="27845"/>
                        <a14:foregroundMark x1="73296" y1="27845" x2="66369" y2="21227"/>
                        <a14:foregroundMark x1="66369" y1="21227" x2="51173" y2="20016"/>
                        <a14:foregroundMark x1="51173" y1="20016" x2="24693" y2="26069"/>
                        <a14:foregroundMark x1="24693" y1="26069" x2="32402" y2="34948"/>
                        <a14:foregroundMark x1="32402" y1="34948" x2="53184" y2="28087"/>
                        <a14:foregroundMark x1="53184" y1="28087" x2="62905" y2="15658"/>
                        <a14:foregroundMark x1="62905" y1="15658" x2="49832" y2="10250"/>
                        <a14:foregroundMark x1="49832" y1="10250" x2="36089" y2="18402"/>
                        <a14:foregroundMark x1="36089" y1="18402" x2="46704" y2="23971"/>
                        <a14:foregroundMark x1="46704" y1="23971" x2="49385" y2="17191"/>
                        <a14:foregroundMark x1="49385" y1="17191" x2="43464" y2="16142"/>
                        <a14:foregroundMark x1="12514" y1="6860" x2="60894" y2="7748"/>
                        <a14:foregroundMark x1="71620" y1="5165" x2="83687" y2="48184"/>
                        <a14:foregroundMark x1="93520" y1="7748" x2="96536" y2="95157"/>
                        <a14:foregroundMark x1="7486" y1="5730" x2="14860" y2="68362"/>
                        <a14:foregroundMark x1="14860" y1="68362" x2="25587" y2="96529"/>
                        <a14:foregroundMark x1="19665" y1="55690" x2="42458" y2="56336"/>
                        <a14:foregroundMark x1="42458" y1="56336" x2="79330" y2="52704"/>
                        <a14:foregroundMark x1="79330" y1="52704" x2="87039" y2="48588"/>
                        <a14:foregroundMark x1="87039" y1="48588" x2="78212" y2="67232"/>
                        <a14:foregroundMark x1="78212" y1="67232" x2="78324" y2="81033"/>
                        <a14:foregroundMark x1="78324" y1="81033" x2="82011" y2="89346"/>
                        <a14:foregroundMark x1="82011" y1="89346" x2="87709" y2="95642"/>
                        <a14:foregroundMark x1="87709" y1="95642" x2="29497" y2="98628"/>
                        <a14:foregroundMark x1="93855" y1="97982" x2="82235" y2="98386"/>
                        <a14:foregroundMark x1="23128" y1="58354" x2="33743" y2="58111"/>
                        <a14:foregroundMark x1="33743" y1="58111" x2="44916" y2="59322"/>
                        <a14:foregroundMark x1="89497" y1="34705" x2="91397" y2="26150"/>
                        <a14:foregroundMark x1="91397" y1="26150" x2="89721" y2="17353"/>
                        <a14:foregroundMark x1="89721" y1="17353" x2="79665" y2="8717"/>
                        <a14:foregroundMark x1="79665" y1="8717" x2="17765" y2="4520"/>
                        <a14:foregroundMark x1="17765" y1="4520" x2="6145" y2="5730"/>
                        <a14:foregroundMark x1="6145" y1="5730" x2="4693" y2="12752"/>
                        <a14:foregroundMark x1="4693" y1="12752" x2="10056" y2="46489"/>
                        <a14:foregroundMark x1="5587" y1="31316" x2="15978" y2="31961"/>
                        <a14:foregroundMark x1="5028" y1="29782" x2="5922" y2="33656"/>
                        <a14:foregroundMark x1="4804" y1="29217" x2="4804" y2="32203"/>
                        <a14:foregroundMark x1="4693" y1="29217" x2="5140" y2="33414"/>
                        <a14:foregroundMark x1="80112" y1="16949" x2="89162" y2="39467"/>
                        <a14:foregroundMark x1="95642" y1="5569" x2="14525" y2="5569"/>
                        <a14:foregroundMark x1="14525" y1="5569" x2="25363" y2="1533"/>
                        <a14:foregroundMark x1="25363" y1="1533" x2="96201" y2="1695"/>
                        <a14:foregroundMark x1="19330" y1="86441" x2="19777" y2="97175"/>
                        <a14:foregroundMark x1="19777" y1="97175" x2="20559" y2="98386"/>
                        <a14:foregroundMark x1="11955" y1="34544" x2="36872" y2="37692"/>
                        <a14:foregroundMark x1="36872" y1="37692" x2="26257" y2="40436"/>
                        <a14:foregroundMark x1="26257" y1="40436" x2="35866" y2="40920"/>
                        <a14:foregroundMark x1="35866" y1="40920" x2="9050" y2="35997"/>
                        <a14:foregroundMark x1="9050" y1="35997" x2="35419" y2="37127"/>
                        <a14:foregroundMark x1="35419" y1="37127" x2="11620" y2="38095"/>
                        <a14:foregroundMark x1="11620" y1="38095" x2="25028" y2="35593"/>
                        <a14:foregroundMark x1="25028" y1="35593" x2="37989" y2="37934"/>
                        <a14:foregroundMark x1="37989" y1="37934" x2="13296" y2="37530"/>
                        <a14:foregroundMark x1="13296" y1="37530" x2="39553" y2="36804"/>
                      </a14:backgroundRemoval>
                    </a14:imgEffect>
                  </a14:imgLayer>
                </a14:imgProps>
              </a:ext>
              <a:ext uri="{28A0092B-C50C-407E-A947-70E740481C1C}">
                <a14:useLocalDpi xmlns:a14="http://schemas.microsoft.com/office/drawing/2010/main" val="0"/>
              </a:ext>
            </a:extLst>
          </a:blip>
          <a:stretch>
            <a:fillRect/>
          </a:stretch>
        </p:blipFill>
        <p:spPr>
          <a:xfrm>
            <a:off x="7235952" y="371191"/>
            <a:ext cx="4687801" cy="6486809"/>
          </a:xfrm>
          <a:prstGeom prst="rect">
            <a:avLst/>
          </a:prstGeom>
        </p:spPr>
      </p:pic>
    </p:spTree>
    <p:extLst>
      <p:ext uri="{BB962C8B-B14F-4D97-AF65-F5344CB8AC3E}">
        <p14:creationId xmlns:p14="http://schemas.microsoft.com/office/powerpoint/2010/main" val="378733614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2864</TotalTime>
  <Words>3464</Words>
  <Application>Microsoft Office PowerPoint</Application>
  <PresentationFormat>Широкоэкранный</PresentationFormat>
  <Paragraphs>221</Paragraphs>
  <Slides>22</Slides>
  <Notes>21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22</vt:i4>
      </vt:variant>
    </vt:vector>
  </HeadingPairs>
  <TitlesOfParts>
    <vt:vector size="29" baseType="lpstr">
      <vt:lpstr>Arial</vt:lpstr>
      <vt:lpstr>Arial Narrow</vt:lpstr>
      <vt:lpstr>Calibri</vt:lpstr>
      <vt:lpstr>Calibri Light</vt:lpstr>
      <vt:lpstr>Franklin Gothic Demi</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Игнат</dc:creator>
  <cp:lastModifiedBy>Исполнительная дирекция Поисковое движение России</cp:lastModifiedBy>
  <cp:revision>275</cp:revision>
  <dcterms:created xsi:type="dcterms:W3CDTF">2020-05-11T08:42:01Z</dcterms:created>
  <dcterms:modified xsi:type="dcterms:W3CDTF">2023-09-29T16:18:45Z</dcterms:modified>
</cp:coreProperties>
</file>